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</p:sldIdLst>
  <p:sldSz cy="6858000" cx="9144000"/>
  <p:notesSz cx="6858000" cy="9144000"/>
  <p:embeddedFontLst>
    <p:embeddedFont>
      <p:font typeface="Roboto Slab"/>
      <p:regular r:id="rId139"/>
      <p:bold r:id="rId140"/>
    </p:embeddedFont>
    <p:embeddedFont>
      <p:font typeface="Dosis"/>
      <p:regular r:id="rId141"/>
      <p:bold r:id="rId142"/>
    </p:embeddedFont>
    <p:embeddedFont>
      <p:font typeface="Roboto"/>
      <p:regular r:id="rId143"/>
      <p:bold r:id="rId144"/>
      <p:italic r:id="rId145"/>
      <p:boldItalic r:id="rId146"/>
    </p:embeddedFont>
    <p:embeddedFont>
      <p:font typeface="Permanent Marker"/>
      <p:regular r:id="rId147"/>
    </p:embeddedFont>
    <p:embeddedFont>
      <p:font typeface="Source Sans Pro"/>
      <p:regular r:id="rId148"/>
      <p:bold r:id="rId149"/>
      <p:italic r:id="rId150"/>
      <p:boldItalic r:id="rId1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font" Target="fonts/SourceSansPro-italic.fntdata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SourceSansPro-bold.fntdata"/><Relationship Id="rId4" Type="http://schemas.openxmlformats.org/officeDocument/2006/relationships/notesMaster" Target="notesMasters/notesMaster1.xml"/><Relationship Id="rId148" Type="http://schemas.openxmlformats.org/officeDocument/2006/relationships/font" Target="fonts/SourceSansPro-regular.fntdata"/><Relationship Id="rId9" Type="http://schemas.openxmlformats.org/officeDocument/2006/relationships/slide" Target="slides/slide5.xml"/><Relationship Id="rId143" Type="http://schemas.openxmlformats.org/officeDocument/2006/relationships/font" Target="fonts/Roboto-regular.fntdata"/><Relationship Id="rId142" Type="http://schemas.openxmlformats.org/officeDocument/2006/relationships/font" Target="fonts/Dosis-bold.fntdata"/><Relationship Id="rId141" Type="http://schemas.openxmlformats.org/officeDocument/2006/relationships/font" Target="fonts/Dosis-regular.fntdata"/><Relationship Id="rId140" Type="http://schemas.openxmlformats.org/officeDocument/2006/relationships/font" Target="fonts/RobotoSlab-bold.fntdata"/><Relationship Id="rId5" Type="http://schemas.openxmlformats.org/officeDocument/2006/relationships/slide" Target="slides/slide1.xml"/><Relationship Id="rId147" Type="http://schemas.openxmlformats.org/officeDocument/2006/relationships/font" Target="fonts/PermanentMarker-regular.fntdata"/><Relationship Id="rId6" Type="http://schemas.openxmlformats.org/officeDocument/2006/relationships/slide" Target="slides/slide2.xml"/><Relationship Id="rId146" Type="http://schemas.openxmlformats.org/officeDocument/2006/relationships/font" Target="fonts/Roboto-boldItalic.fntdata"/><Relationship Id="rId7" Type="http://schemas.openxmlformats.org/officeDocument/2006/relationships/slide" Target="slides/slide3.xml"/><Relationship Id="rId145" Type="http://schemas.openxmlformats.org/officeDocument/2006/relationships/font" Target="fonts/Roboto-italic.fntdata"/><Relationship Id="rId8" Type="http://schemas.openxmlformats.org/officeDocument/2006/relationships/slide" Target="slides/slide4.xml"/><Relationship Id="rId144" Type="http://schemas.openxmlformats.org/officeDocument/2006/relationships/font" Target="fonts/Roboto-bold.fntdata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font" Target="fonts/RobotoSlab-regular.fntdata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151" Type="http://schemas.openxmlformats.org/officeDocument/2006/relationships/font" Target="fonts/SourceSansPr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Shape 23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Shape 2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Shape 2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Shape 243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Shape 2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Shape 24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Shape 2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Shape 256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Shape 2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Shape 260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Shape 2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Shape 26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Shape 2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Shape 269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Shape 2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Shape 273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Shape 2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Shape 277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Shape 2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Shape 281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Shape 2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Shape 28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Shape 2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Shape 29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Shape 2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Shape 294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Shape 2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Shape 29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Shape 2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Shape 30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Shape 3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Shape 30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" name="Shape 30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Shape 30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Shape 3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Shape 30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Shape 3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Shape 309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Shape 3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Shape 309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Shape 30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Shape 31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" name="Shape 3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Shape 31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Shape 3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Shape 31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Shape 3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Shape 312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Shape 3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Shape 31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Shape 3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Shape 313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Shape 3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Shape 314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Shape 3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Shape 31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Shape 3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Shape 31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Shape 3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Shape 31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Shape 3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Shape 31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Shape 3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Shape 3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Shape 3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Shape 3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Shape 1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Shape 1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Shape 1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Shape 1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Shape 1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Shape 1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Shape 1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Shape 1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Shape 1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Shape 1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Shape 1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Shape 16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Shape 1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Shape 1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Shape 1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Shape 1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Shape 1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Shape 1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Shape 1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Shape 1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Shape 18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Shape 1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Shape 1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Shape 1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Shape 1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Shape 20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Shape 2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Shape 2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Shape 2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Shape 2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Shape 2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Shape 2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Shape 217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Shape 2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Shape 2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Shape 2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Shape 22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Shape 2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Shape 2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" name="Shape 11"/>
          <p:cNvSpPr/>
          <p:nvPr/>
        </p:nvSpPr>
        <p:spPr>
          <a:xfrm rot="10800000">
            <a:off x="6537562" y="4457270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idx="1" type="subTitle"/>
          </p:nvPr>
        </p:nvSpPr>
        <p:spPr>
          <a:xfrm>
            <a:off x="1680301" y="4065933"/>
            <a:ext cx="5783400" cy="121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" name="Shape 14"/>
          <p:cNvSpPr/>
          <p:nvPr/>
        </p:nvSpPr>
        <p:spPr>
          <a:xfrm>
            <a:off x="1524800" y="896807"/>
            <a:ext cx="1081625" cy="1499895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680301" y="1585233"/>
            <a:ext cx="5783400" cy="1943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000"/>
            </a:lvl1pPr>
            <a:lvl2pPr lvl="1" rtl="0" algn="ctr">
              <a:spcBef>
                <a:spcPts val="0"/>
              </a:spcBef>
              <a:buSzPct val="100000"/>
              <a:defRPr sz="4000"/>
            </a:lvl2pPr>
            <a:lvl3pPr lvl="2" rtl="0" algn="ctr">
              <a:spcBef>
                <a:spcPts val="0"/>
              </a:spcBef>
              <a:buSzPct val="100000"/>
              <a:defRPr sz="4000"/>
            </a:lvl3pPr>
            <a:lvl4pPr lvl="3" rtl="0" algn="ctr">
              <a:spcBef>
                <a:spcPts val="0"/>
              </a:spcBef>
              <a:buSzPct val="100000"/>
              <a:defRPr sz="4000"/>
            </a:lvl4pPr>
            <a:lvl5pPr lvl="4" rtl="0" algn="ctr">
              <a:spcBef>
                <a:spcPts val="0"/>
              </a:spcBef>
              <a:buSzPct val="100000"/>
              <a:defRPr sz="4000"/>
            </a:lvl5pPr>
            <a:lvl6pPr lvl="5" rtl="0" algn="ctr">
              <a:spcBef>
                <a:spcPts val="0"/>
              </a:spcBef>
              <a:buSzPct val="100000"/>
              <a:defRPr sz="4000"/>
            </a:lvl6pPr>
            <a:lvl7pPr lvl="6" rtl="0" algn="ctr">
              <a:spcBef>
                <a:spcPts val="0"/>
              </a:spcBef>
              <a:buSzPct val="100000"/>
              <a:defRPr sz="4000"/>
            </a:lvl7pPr>
            <a:lvl8pPr lvl="7" rtl="0" algn="ctr">
              <a:spcBef>
                <a:spcPts val="0"/>
              </a:spcBef>
              <a:buSzPct val="100000"/>
              <a:defRPr sz="4000"/>
            </a:lvl8pPr>
            <a:lvl9pPr lvl="8" rtl="0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536600"/>
            <a:ext cx="8368200" cy="205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3892600"/>
            <a:ext cx="83682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375661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2353266"/>
            <a:ext cx="8222100" cy="120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680378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883035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2125366"/>
            <a:ext cx="2808000" cy="357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612100"/>
            <a:ext cx="4045200" cy="200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5644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610700"/>
            <a:ext cx="83682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Graph</a:t>
            </a:r>
            <a:r>
              <a:rPr b="1" lang="en" sz="4800">
                <a:latin typeface="Dosis"/>
                <a:ea typeface="Dosis"/>
                <a:cs typeface="Dosis"/>
                <a:sym typeface="Dosis"/>
              </a:rPr>
              <a:t> Algorithms I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"/>
                <a:ea typeface="Dosis"/>
                <a:cs typeface="Dosis"/>
                <a:sym typeface="Dosis"/>
              </a:rPr>
              <a:t>Summer 2017   •   Lecture 07/18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Examples of Graphs</a:t>
            </a:r>
          </a:p>
        </p:txBody>
      </p:sp>
      <p:sp>
        <p:nvSpPr>
          <p:cNvPr id="124" name="Shape 12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Flight networks (Jet Blue, for example)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12" y="2145737"/>
            <a:ext cx="6280574" cy="40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Shape 2355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359" name="Shape 2359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360" name="Shape 2360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361" name="Shape 2361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362" name="Shape 2362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363" name="Shape 2363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364" name="Shape 2364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365" name="Shape 236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366" name="Shape 236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367" name="Shape 2367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368" name="Shape 2368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369" name="Shape 2369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370" name="Shape 2370"/>
          <p:cNvCxnSpPr>
            <a:stCxn id="2371" idx="3"/>
            <a:endCxn id="2372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3" name="Shape 2373"/>
          <p:cNvCxnSpPr>
            <a:stCxn id="2372" idx="7"/>
            <a:endCxn id="2368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4" name="Shape 2374"/>
          <p:cNvCxnSpPr>
            <a:stCxn id="2368" idx="7"/>
            <a:endCxn id="2367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5" name="Shape 2375"/>
          <p:cNvCxnSpPr>
            <a:stCxn id="2371" idx="5"/>
            <a:endCxn id="2376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7" name="Shape 2377"/>
          <p:cNvCxnSpPr>
            <a:stCxn id="2376" idx="5"/>
            <a:endCxn id="2367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8" name="Shape 2378"/>
          <p:cNvCxnSpPr>
            <a:stCxn id="2371" idx="7"/>
            <a:endCxn id="2379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80" name="Shape 2380"/>
          <p:cNvCxnSpPr>
            <a:stCxn id="2379" idx="5"/>
            <a:endCxn id="2381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82" name="Shape 2382"/>
          <p:cNvCxnSpPr>
            <a:stCxn id="2367" idx="6"/>
            <a:endCxn id="2369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83" name="Shape 2383"/>
          <p:cNvCxnSpPr>
            <a:stCxn id="2381" idx="4"/>
            <a:endCxn id="2369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4" name="Shape 2384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85" name="Shape 2385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386" name="Shape 2386"/>
          <p:cNvCxnSpPr>
            <a:stCxn id="2381" idx="3"/>
            <a:endCxn id="2371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7" name="Shape 2387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71" name="Shape 2371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388" name="Shape 2388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379" name="Shape 2379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381" name="Shape 2381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372" name="Shape 2372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376" name="Shape 2376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389" name="Shape 2389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390" name="Shape 2390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391" name="Shape 2391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392" name="Shape 2392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Shape 2397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398" name="Shape 2398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99" name="Shape 2399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400" name="Shape 2400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01" name="Shape 2401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402" name="Shape 2402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03" name="Shape 2403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04" name="Shape 2404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405" name="Shape 2405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406" name="Shape 2406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407" name="Shape 240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408" name="Shape 240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409" name="Shape 2409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410" name="Shape 2410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411" name="Shape 2411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412" name="Shape 2412"/>
          <p:cNvCxnSpPr>
            <a:stCxn id="2413" idx="3"/>
            <a:endCxn id="2414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5" name="Shape 2415"/>
          <p:cNvCxnSpPr>
            <a:stCxn id="2414" idx="7"/>
            <a:endCxn id="2410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6" name="Shape 2416"/>
          <p:cNvCxnSpPr>
            <a:stCxn id="2410" idx="7"/>
            <a:endCxn id="2409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7" name="Shape 2417"/>
          <p:cNvCxnSpPr>
            <a:stCxn id="2413" idx="5"/>
            <a:endCxn id="2418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9" name="Shape 2419"/>
          <p:cNvCxnSpPr>
            <a:stCxn id="2418" idx="5"/>
            <a:endCxn id="2409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20" name="Shape 2420"/>
          <p:cNvCxnSpPr>
            <a:stCxn id="2413" idx="7"/>
            <a:endCxn id="2421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22" name="Shape 2422"/>
          <p:cNvCxnSpPr>
            <a:stCxn id="2421" idx="5"/>
            <a:endCxn id="2423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24" name="Shape 2424"/>
          <p:cNvCxnSpPr>
            <a:stCxn id="2409" idx="6"/>
            <a:endCxn id="2411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25" name="Shape 2425"/>
          <p:cNvCxnSpPr>
            <a:stCxn id="2423" idx="4"/>
            <a:endCxn id="2411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26" name="Shape 2426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427" name="Shape 2427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428" name="Shape 2428"/>
          <p:cNvCxnSpPr>
            <a:stCxn id="2423" idx="3"/>
            <a:endCxn id="2413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29" name="Shape 2429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413" name="Shape 2413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430" name="Shape 2430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421" name="Shape 2421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423" name="Shape 2423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414" name="Shape 2414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418" name="Shape 2418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431" name="Shape 2431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432" name="Shape 2432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433" name="Shape 2433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434" name="Shape 2434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Shape 2439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440" name="Shape 2440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41" name="Shape 2441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442" name="Shape 2442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43" name="Shape 2443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444" name="Shape 2444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45" name="Shape 2445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46" name="Shape 2446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447" name="Shape 244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448" name="Shape 244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449" name="Shape 244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450" name="Shape 245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451" name="Shape 2451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452" name="Shape 2452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453" name="Shape 2453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454" name="Shape 2454"/>
          <p:cNvCxnSpPr>
            <a:stCxn id="2455" idx="3"/>
            <a:endCxn id="2456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7" name="Shape 2457"/>
          <p:cNvCxnSpPr>
            <a:stCxn id="2456" idx="7"/>
            <a:endCxn id="2452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8" name="Shape 2458"/>
          <p:cNvCxnSpPr>
            <a:stCxn id="2452" idx="7"/>
            <a:endCxn id="2451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9" name="Shape 2459"/>
          <p:cNvCxnSpPr>
            <a:stCxn id="2455" idx="5"/>
            <a:endCxn id="246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1" name="Shape 2461"/>
          <p:cNvCxnSpPr>
            <a:stCxn id="2460" idx="5"/>
            <a:endCxn id="2451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2" name="Shape 2462"/>
          <p:cNvCxnSpPr>
            <a:stCxn id="2455" idx="7"/>
            <a:endCxn id="2463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4" name="Shape 2464"/>
          <p:cNvCxnSpPr>
            <a:stCxn id="2463" idx="5"/>
            <a:endCxn id="2465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6" name="Shape 2466"/>
          <p:cNvCxnSpPr>
            <a:stCxn id="2451" idx="6"/>
            <a:endCxn id="2453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7" name="Shape 2467"/>
          <p:cNvCxnSpPr>
            <a:stCxn id="2465" idx="4"/>
            <a:endCxn id="2453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68" name="Shape 2468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469" name="Shape 2469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470" name="Shape 2470"/>
          <p:cNvCxnSpPr>
            <a:stCxn id="2465" idx="3"/>
            <a:endCxn id="245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1" name="Shape 2471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455" name="Shape 245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472" name="Shape 2472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463" name="Shape 2463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465" name="Shape 2465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456" name="Shape 2456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460" name="Shape 246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473" name="Shape 2473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474" name="Shape 2474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475" name="Shape 2475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476" name="Shape 2476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Shape 2481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482" name="Shape 2482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483" name="Shape 2483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484" name="Shape 2484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85" name="Shape 2485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486" name="Shape 2486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87" name="Shape 2487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488" name="Shape 2488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489" name="Shape 2489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490" name="Shape 2490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491" name="Shape 249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492" name="Shape 249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493" name="Shape 249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494" name="Shape 249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495" name="Shape 249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496" name="Shape 2496"/>
          <p:cNvCxnSpPr>
            <a:stCxn id="2497" idx="3"/>
            <a:endCxn id="2498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99" name="Shape 2499"/>
          <p:cNvCxnSpPr>
            <a:stCxn id="2498" idx="7"/>
            <a:endCxn id="249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0" name="Shape 2500"/>
          <p:cNvCxnSpPr>
            <a:stCxn id="2494" idx="7"/>
            <a:endCxn id="249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1" name="Shape 2501"/>
          <p:cNvCxnSpPr>
            <a:stCxn id="2497" idx="5"/>
            <a:endCxn id="2502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3" name="Shape 2503"/>
          <p:cNvCxnSpPr>
            <a:stCxn id="2502" idx="5"/>
            <a:endCxn id="249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4" name="Shape 2504"/>
          <p:cNvCxnSpPr>
            <a:stCxn id="2497" idx="7"/>
            <a:endCxn id="2505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6" name="Shape 2506"/>
          <p:cNvCxnSpPr>
            <a:stCxn id="2505" idx="5"/>
            <a:endCxn id="250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8" name="Shape 2508"/>
          <p:cNvCxnSpPr>
            <a:stCxn id="2493" idx="6"/>
            <a:endCxn id="249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9" name="Shape 2509"/>
          <p:cNvCxnSpPr>
            <a:stCxn id="2507" idx="4"/>
            <a:endCxn id="249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0" name="Shape 2510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511" name="Shape 2511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512" name="Shape 2512"/>
          <p:cNvCxnSpPr>
            <a:stCxn id="2507" idx="3"/>
            <a:endCxn id="2497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3" name="Shape 2513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497" name="Shape 2497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514" name="Shape 2514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505" name="Shape 2505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507" name="Shape 250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498" name="Shape 2498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502" name="Shape 2502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515" name="Shape 2515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516" name="Shape 2516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17" name="Shape 2517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518" name="Shape 2518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Shape 252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524" name="Shape 252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25" name="Shape 252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528" name="Shape 252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529" name="Shape 252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530" name="Shape 253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531" name="Shape 253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532" name="Shape 253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533" name="Shape 25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534" name="Shape 253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535" name="Shape 2535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536" name="Shape 2536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537" name="Shape 2537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538" name="Shape 2538"/>
          <p:cNvCxnSpPr>
            <a:stCxn id="2539" idx="3"/>
            <a:endCxn id="254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1" name="Shape 2541"/>
          <p:cNvCxnSpPr>
            <a:stCxn id="2540" idx="7"/>
            <a:endCxn id="2536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2" name="Shape 2542"/>
          <p:cNvCxnSpPr>
            <a:stCxn id="2536" idx="7"/>
            <a:endCxn id="2535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3" name="Shape 2543"/>
          <p:cNvCxnSpPr>
            <a:stCxn id="2539" idx="5"/>
            <a:endCxn id="2544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5" name="Shape 2545"/>
          <p:cNvCxnSpPr>
            <a:stCxn id="2544" idx="5"/>
            <a:endCxn id="2535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6" name="Shape 2546"/>
          <p:cNvCxnSpPr>
            <a:stCxn id="2539" idx="7"/>
            <a:endCxn id="254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48" name="Shape 2548"/>
          <p:cNvCxnSpPr>
            <a:stCxn id="2547" idx="5"/>
            <a:endCxn id="2549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0" name="Shape 2550"/>
          <p:cNvCxnSpPr>
            <a:stCxn id="2535" idx="6"/>
            <a:endCxn id="2537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1" name="Shape 2551"/>
          <p:cNvCxnSpPr>
            <a:stCxn id="2549" idx="4"/>
            <a:endCxn id="2537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52" name="Shape 255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553" name="Shape 255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554" name="Shape 2554"/>
          <p:cNvCxnSpPr>
            <a:stCxn id="2549" idx="3"/>
            <a:endCxn id="253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55" name="Shape 2555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539" name="Shape 253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556" name="Shape 255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547" name="Shape 254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549" name="Shape 2549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540" name="Shape 254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544" name="Shape 2544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557" name="Shape 2557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558" name="Shape 2558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59" name="Shape 2559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560" name="Shape 2560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561" name="Shape 2561"/>
          <p:cNvSpPr txBox="1"/>
          <p:nvPr/>
        </p:nvSpPr>
        <p:spPr>
          <a:xfrm>
            <a:off x="5500325" y="1261375"/>
            <a:ext cx="1983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d[Caltrain] = min(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 sz="1200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562" name="Shape 2562"/>
          <p:cNvSpPr/>
          <p:nvPr/>
        </p:nvSpPr>
        <p:spPr>
          <a:xfrm rot="-2699590">
            <a:off x="5096451" y="1219239"/>
            <a:ext cx="301475" cy="37542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Shape 2567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568" name="Shape 2568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569" name="Shape 2569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570" name="Shape 2570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571" name="Shape 2571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572" name="Shape 2572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573" name="Shape 2573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574" name="Shape 2574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575" name="Shape 2575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576" name="Shape 2576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577" name="Shape 257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578" name="Shape 257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579" name="Shape 2579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580" name="Shape 2580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581" name="Shape 2581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582" name="Shape 2582"/>
          <p:cNvCxnSpPr>
            <a:stCxn id="2583" idx="3"/>
            <a:endCxn id="2584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5" name="Shape 2585"/>
          <p:cNvCxnSpPr>
            <a:stCxn id="2584" idx="7"/>
            <a:endCxn id="2580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6" name="Shape 2586"/>
          <p:cNvCxnSpPr>
            <a:stCxn id="2580" idx="7"/>
            <a:endCxn id="2579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7" name="Shape 2587"/>
          <p:cNvCxnSpPr>
            <a:stCxn id="2583" idx="5"/>
            <a:endCxn id="2588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9" name="Shape 2589"/>
          <p:cNvCxnSpPr>
            <a:stCxn id="2588" idx="5"/>
            <a:endCxn id="2579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0" name="Shape 2590"/>
          <p:cNvCxnSpPr>
            <a:stCxn id="2583" idx="7"/>
            <a:endCxn id="2591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2" name="Shape 2592"/>
          <p:cNvCxnSpPr>
            <a:stCxn id="2591" idx="5"/>
            <a:endCxn id="2593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4" name="Shape 2594"/>
          <p:cNvCxnSpPr>
            <a:stCxn id="2579" idx="6"/>
            <a:endCxn id="2581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5" name="Shape 2595"/>
          <p:cNvCxnSpPr>
            <a:stCxn id="2593" idx="4"/>
            <a:endCxn id="2581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6" name="Shape 2596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597" name="Shape 2597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598" name="Shape 2598"/>
          <p:cNvCxnSpPr>
            <a:stCxn id="2593" idx="3"/>
            <a:endCxn id="2583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9" name="Shape 2599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583" name="Shape 2583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600" name="Shape 2600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591" name="Shape 2591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593" name="Shape 2593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584" name="Shape 2584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588" name="Shape 2588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601" name="Shape 2601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602" name="Shape 2602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603" name="Shape 2603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604" name="Shape 2604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Shape 2609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610" name="Shape 2610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11" name="Shape 2611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612" name="Shape 2612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613" name="Shape 2613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614" name="Shape 2614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15" name="Shape 2615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616" name="Shape 2616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617" name="Shape 261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618" name="Shape 261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619" name="Shape 261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620" name="Shape 262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621" name="Shape 2621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622" name="Shape 2622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623" name="Shape 2623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624" name="Shape 2624"/>
          <p:cNvCxnSpPr>
            <a:stCxn id="2625" idx="3"/>
            <a:endCxn id="2626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7" name="Shape 2627"/>
          <p:cNvCxnSpPr>
            <a:stCxn id="2626" idx="7"/>
            <a:endCxn id="2622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8" name="Shape 2628"/>
          <p:cNvCxnSpPr>
            <a:stCxn id="2622" idx="7"/>
            <a:endCxn id="2621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9" name="Shape 2629"/>
          <p:cNvCxnSpPr>
            <a:stCxn id="2625" idx="5"/>
            <a:endCxn id="263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1" name="Shape 2631"/>
          <p:cNvCxnSpPr>
            <a:stCxn id="2630" idx="5"/>
            <a:endCxn id="2621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2" name="Shape 2632"/>
          <p:cNvCxnSpPr>
            <a:stCxn id="2625" idx="7"/>
            <a:endCxn id="2633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4" name="Shape 2634"/>
          <p:cNvCxnSpPr>
            <a:stCxn id="2633" idx="5"/>
            <a:endCxn id="2635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6" name="Shape 2636"/>
          <p:cNvCxnSpPr>
            <a:stCxn id="2621" idx="6"/>
            <a:endCxn id="2623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7" name="Shape 2637"/>
          <p:cNvCxnSpPr>
            <a:stCxn id="2635" idx="4"/>
            <a:endCxn id="2623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38" name="Shape 2638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18</a:t>
            </a:r>
          </a:p>
        </p:txBody>
      </p:sp>
      <p:sp>
        <p:nvSpPr>
          <p:cNvPr id="2639" name="Shape 2639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640" name="Shape 2640"/>
          <p:cNvCxnSpPr>
            <a:stCxn id="2635" idx="3"/>
            <a:endCxn id="262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41" name="Shape 2641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625" name="Shape 262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642" name="Shape 2642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633" name="Shape 2633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635" name="Shape 2635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626" name="Shape 2626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630" name="Shape 263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643" name="Shape 2643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644" name="Shape 2644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645" name="Shape 2645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646" name="Shape 2646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Shape 2651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652" name="Shape 2652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53" name="Shape 2653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654" name="Shape 2654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655" name="Shape 2655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656" name="Shape 2656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57" name="Shape 2657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658" name="Shape 2658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659" name="Shape 2659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660" name="Shape 2660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661" name="Shape 266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662" name="Shape 266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663" name="Shape 266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664" name="Shape 266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665" name="Shape 266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666" name="Shape 2666"/>
          <p:cNvCxnSpPr>
            <a:stCxn id="2667" idx="3"/>
            <a:endCxn id="2668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69" name="Shape 2669"/>
          <p:cNvCxnSpPr>
            <a:stCxn id="2668" idx="7"/>
            <a:endCxn id="266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0" name="Shape 2670"/>
          <p:cNvCxnSpPr>
            <a:stCxn id="2664" idx="7"/>
            <a:endCxn id="266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1" name="Shape 2671"/>
          <p:cNvCxnSpPr>
            <a:stCxn id="2667" idx="5"/>
            <a:endCxn id="2672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3" name="Shape 2673"/>
          <p:cNvCxnSpPr>
            <a:stCxn id="2672" idx="5"/>
            <a:endCxn id="266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4" name="Shape 2674"/>
          <p:cNvCxnSpPr>
            <a:stCxn id="2667" idx="7"/>
            <a:endCxn id="2675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6" name="Shape 2676"/>
          <p:cNvCxnSpPr>
            <a:stCxn id="2675" idx="5"/>
            <a:endCxn id="267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8" name="Shape 2678"/>
          <p:cNvCxnSpPr>
            <a:stCxn id="2663" idx="6"/>
            <a:endCxn id="266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79" name="Shape 2679"/>
          <p:cNvCxnSpPr>
            <a:stCxn id="2677" idx="4"/>
            <a:endCxn id="266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80" name="Shape 2680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18</a:t>
            </a:r>
          </a:p>
        </p:txBody>
      </p:sp>
      <p:sp>
        <p:nvSpPr>
          <p:cNvPr id="2681" name="Shape 2681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682" name="Shape 2682"/>
          <p:cNvCxnSpPr>
            <a:stCxn id="2677" idx="3"/>
            <a:endCxn id="2667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83" name="Shape 2683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667" name="Shape 2667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684" name="Shape 2684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675" name="Shape 2675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677" name="Shape 267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668" name="Shape 2668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672" name="Shape 2672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685" name="Shape 2685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686" name="Shape 2686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687" name="Shape 2687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688" name="Shape 2688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Shape 269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694" name="Shape 269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695" name="Shape 269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696" name="Shape 269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697" name="Shape 269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698" name="Shape 269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699" name="Shape 269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700" name="Shape 270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701" name="Shape 270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702" name="Shape 270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703" name="Shape 270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704" name="Shape 270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705" name="Shape 2705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706" name="Shape 2706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707" name="Shape 2707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708" name="Shape 2708"/>
          <p:cNvCxnSpPr>
            <a:stCxn id="2709" idx="3"/>
            <a:endCxn id="271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1" name="Shape 2711"/>
          <p:cNvCxnSpPr>
            <a:stCxn id="2710" idx="7"/>
            <a:endCxn id="2706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2" name="Shape 2712"/>
          <p:cNvCxnSpPr>
            <a:stCxn id="2706" idx="7"/>
            <a:endCxn id="2705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3" name="Shape 2713"/>
          <p:cNvCxnSpPr>
            <a:stCxn id="2709" idx="5"/>
            <a:endCxn id="2714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5" name="Shape 2715"/>
          <p:cNvCxnSpPr>
            <a:stCxn id="2714" idx="5"/>
            <a:endCxn id="2705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6" name="Shape 2716"/>
          <p:cNvCxnSpPr>
            <a:stCxn id="2709" idx="7"/>
            <a:endCxn id="271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8" name="Shape 2718"/>
          <p:cNvCxnSpPr>
            <a:stCxn id="2717" idx="5"/>
            <a:endCxn id="2719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0" name="Shape 2720"/>
          <p:cNvCxnSpPr>
            <a:stCxn id="2705" idx="6"/>
            <a:endCxn id="2707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1" name="Shape 2721"/>
          <p:cNvCxnSpPr>
            <a:stCxn id="2719" idx="4"/>
            <a:endCxn id="2707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22" name="Shape 272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18</a:t>
            </a:r>
          </a:p>
        </p:txBody>
      </p:sp>
      <p:sp>
        <p:nvSpPr>
          <p:cNvPr id="2723" name="Shape 272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724" name="Shape 2724"/>
          <p:cNvCxnSpPr>
            <a:stCxn id="2719" idx="3"/>
            <a:endCxn id="270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25" name="Shape 2725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709" name="Shape 270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726" name="Shape 272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717" name="Shape 271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719" name="Shape 2719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710" name="Shape 271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714" name="Shape 2714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727" name="Shape 2727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728" name="Shape 2728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729" name="Shape 2729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730" name="Shape 2730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5800650" y="5119225"/>
            <a:ext cx="2674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d[Panda Express] = min(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 sz="1200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732" name="Shape 2732"/>
          <p:cNvSpPr/>
          <p:nvPr/>
        </p:nvSpPr>
        <p:spPr>
          <a:xfrm rot="1756918">
            <a:off x="8270308" y="4803122"/>
            <a:ext cx="264160" cy="41670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Shape 2737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738" name="Shape 2738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39" name="Shape 2739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740" name="Shape 2740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741" name="Shape 2741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742" name="Shape 2742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43" name="Shape 2743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744" name="Shape 2744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745" name="Shape 2745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746" name="Shape 2746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747" name="Shape 274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748" name="Shape 274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749" name="Shape 2749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750" name="Shape 2750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751" name="Shape 2751"/>
          <p:cNvCxnSpPr>
            <a:stCxn id="2752" idx="3"/>
            <a:endCxn id="2753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4" name="Shape 2754"/>
          <p:cNvCxnSpPr>
            <a:stCxn id="2753" idx="7"/>
            <a:endCxn id="2749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5" name="Shape 2755"/>
          <p:cNvCxnSpPr>
            <a:stCxn id="2749" idx="7"/>
            <a:endCxn id="2756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7" name="Shape 2757"/>
          <p:cNvCxnSpPr>
            <a:stCxn id="2752" idx="5"/>
            <a:endCxn id="2758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9" name="Shape 2759"/>
          <p:cNvCxnSpPr>
            <a:stCxn id="2758" idx="5"/>
            <a:endCxn id="2756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0" name="Shape 2760"/>
          <p:cNvCxnSpPr>
            <a:stCxn id="2752" idx="7"/>
            <a:endCxn id="2761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2" name="Shape 2762"/>
          <p:cNvCxnSpPr>
            <a:stCxn id="2761" idx="5"/>
            <a:endCxn id="2763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4" name="Shape 2764"/>
          <p:cNvCxnSpPr>
            <a:stCxn id="2756" idx="6"/>
            <a:endCxn id="2750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65" name="Shape 2765"/>
          <p:cNvCxnSpPr>
            <a:stCxn id="2763" idx="4"/>
            <a:endCxn id="2750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6" name="Shape 2766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767" name="Shape 2767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2768" name="Shape 2768"/>
          <p:cNvCxnSpPr>
            <a:stCxn id="2763" idx="3"/>
            <a:endCxn id="2752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52" name="Shape 2752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769" name="Shape 2769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761" name="Shape 2761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763" name="Shape 2763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753" name="Shape 2753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758" name="Shape 2758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770" name="Shape 2770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771" name="Shape 2771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772" name="Shape 2772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773" name="Shape 2773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756" name="Shape 2756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774" name="Shape 2774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Examples of Graphs</a:t>
            </a:r>
          </a:p>
        </p:txBody>
      </p:sp>
      <p:sp>
        <p:nvSpPr>
          <p:cNvPr id="131" name="Shape 13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networks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75" y="2608200"/>
            <a:ext cx="568642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Shape 2779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789" name="Shape 27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790" name="Shape 279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791" name="Shape 2791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792" name="Shape 2792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793" name="Shape 2793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794" name="Shape 2794"/>
          <p:cNvCxnSpPr>
            <a:stCxn id="2795" idx="3"/>
            <a:endCxn id="2796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97" name="Shape 2797"/>
          <p:cNvCxnSpPr>
            <a:stCxn id="2796" idx="7"/>
            <a:endCxn id="2792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98" name="Shape 2798"/>
          <p:cNvCxnSpPr>
            <a:stCxn id="2792" idx="7"/>
            <a:endCxn id="2791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99" name="Shape 2799"/>
          <p:cNvCxnSpPr>
            <a:stCxn id="2795" idx="5"/>
            <a:endCxn id="280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1" name="Shape 2801"/>
          <p:cNvCxnSpPr>
            <a:stCxn id="2800" idx="5"/>
            <a:endCxn id="2791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2" name="Shape 2802"/>
          <p:cNvCxnSpPr>
            <a:stCxn id="2795" idx="7"/>
            <a:endCxn id="2803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4" name="Shape 2804"/>
          <p:cNvCxnSpPr>
            <a:stCxn id="2803" idx="5"/>
            <a:endCxn id="2805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6" name="Shape 2806"/>
          <p:cNvCxnSpPr>
            <a:stCxn id="2791" idx="6"/>
            <a:endCxn id="2793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7" name="Shape 2807"/>
          <p:cNvCxnSpPr>
            <a:stCxn id="2805" idx="4"/>
            <a:endCxn id="2793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08" name="Shape 2808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2809" name="Shape 2809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2810" name="Shape 2810"/>
          <p:cNvCxnSpPr>
            <a:stCxn id="2805" idx="3"/>
            <a:endCxn id="279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11" name="Shape 2811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795" name="Shape 279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812" name="Shape 2812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803" name="Shape 2803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805" name="Shape 2805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796" name="Shape 2796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800" name="Shape 280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813" name="Shape 2813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814" name="Shape 2814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815" name="Shape 2815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816" name="Shape 2816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Shape 2821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822" name="Shape 2822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23" name="Shape 2823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824" name="Shape 2824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825" name="Shape 2825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826" name="Shape 2826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27" name="Shape 2827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828" name="Shape 2828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829" name="Shape 2829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830" name="Shape 2830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831" name="Shape 283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832" name="Shape 283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833" name="Shape 283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834" name="Shape 283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835" name="Shape 283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836" name="Shape 2836"/>
          <p:cNvCxnSpPr>
            <a:stCxn id="2837" idx="3"/>
            <a:endCxn id="2838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39" name="Shape 2839"/>
          <p:cNvCxnSpPr>
            <a:stCxn id="2838" idx="7"/>
            <a:endCxn id="283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0" name="Shape 2840"/>
          <p:cNvCxnSpPr>
            <a:stCxn id="2834" idx="7"/>
            <a:endCxn id="283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1" name="Shape 2841"/>
          <p:cNvCxnSpPr>
            <a:stCxn id="2837" idx="5"/>
            <a:endCxn id="2842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3" name="Shape 2843"/>
          <p:cNvCxnSpPr>
            <a:stCxn id="2842" idx="5"/>
            <a:endCxn id="283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4" name="Shape 2844"/>
          <p:cNvCxnSpPr>
            <a:stCxn id="2837" idx="7"/>
            <a:endCxn id="2845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6" name="Shape 2846"/>
          <p:cNvCxnSpPr>
            <a:stCxn id="2845" idx="5"/>
            <a:endCxn id="284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8" name="Shape 2848"/>
          <p:cNvCxnSpPr>
            <a:stCxn id="2833" idx="6"/>
            <a:endCxn id="283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49" name="Shape 2849"/>
          <p:cNvCxnSpPr>
            <a:stCxn id="2847" idx="4"/>
            <a:endCxn id="283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50" name="Shape 2850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2851" name="Shape 2851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2852" name="Shape 2852"/>
          <p:cNvCxnSpPr>
            <a:stCxn id="2847" idx="3"/>
            <a:endCxn id="2837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53" name="Shape 2853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837" name="Shape 2837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854" name="Shape 2854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845" name="Shape 2845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847" name="Shape 284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838" name="Shape 2838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842" name="Shape 2842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855" name="Shape 2855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856" name="Shape 2856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857" name="Shape 2857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858" name="Shape 2858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864" name="Shape 286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865" name="Shape 286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866" name="Shape 286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867" name="Shape 286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868" name="Shape 286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869" name="Shape 286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870" name="Shape 287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871" name="Shape 287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872" name="Shape 287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873" name="Shape 287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874" name="Shape 287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875" name="Shape 2875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876" name="Shape 2876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877" name="Shape 2877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878" name="Shape 2878"/>
          <p:cNvCxnSpPr>
            <a:stCxn id="2879" idx="3"/>
            <a:endCxn id="288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1" name="Shape 2881"/>
          <p:cNvCxnSpPr>
            <a:stCxn id="2880" idx="7"/>
            <a:endCxn id="2876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2" name="Shape 2882"/>
          <p:cNvCxnSpPr>
            <a:stCxn id="2876" idx="7"/>
            <a:endCxn id="2875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3" name="Shape 2883"/>
          <p:cNvCxnSpPr>
            <a:stCxn id="2879" idx="5"/>
            <a:endCxn id="2884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5" name="Shape 2885"/>
          <p:cNvCxnSpPr>
            <a:stCxn id="2884" idx="5"/>
            <a:endCxn id="2875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6" name="Shape 2886"/>
          <p:cNvCxnSpPr>
            <a:stCxn id="2879" idx="7"/>
            <a:endCxn id="288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8" name="Shape 2888"/>
          <p:cNvCxnSpPr>
            <a:stCxn id="2887" idx="5"/>
            <a:endCxn id="2889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0" name="Shape 2890"/>
          <p:cNvCxnSpPr>
            <a:stCxn id="2875" idx="6"/>
            <a:endCxn id="2877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1" name="Shape 2891"/>
          <p:cNvCxnSpPr>
            <a:stCxn id="2889" idx="4"/>
            <a:endCxn id="2877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92" name="Shape 289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2893" name="Shape 289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2894" name="Shape 2894"/>
          <p:cNvCxnSpPr>
            <a:stCxn id="2889" idx="3"/>
            <a:endCxn id="287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95" name="Shape 2895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879" name="Shape 287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896" name="Shape 289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887" name="Shape 288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889" name="Shape 2889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880" name="Shape 288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884" name="Shape 2884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897" name="Shape 2897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898" name="Shape 2898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899" name="Shape 2899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900" name="Shape 2900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2516337" y="6256075"/>
            <a:ext cx="2088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d[The Dish] = min(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200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 sz="1200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902" name="Shape 2902"/>
          <p:cNvSpPr/>
          <p:nvPr/>
        </p:nvSpPr>
        <p:spPr>
          <a:xfrm flipH="1" rot="-8100000">
            <a:off x="2230153" y="6382708"/>
            <a:ext cx="264146" cy="30264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Shape 2907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08" name="Shape 2908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09" name="Shape 2909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910" name="Shape 2910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11" name="Shape 2911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912" name="Shape 2912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13" name="Shape 2913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14" name="Shape 2914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915" name="Shape 2915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916" name="Shape 2916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17" name="Shape 29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918" name="Shape 291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919" name="Shape 2919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920" name="Shape 2920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921" name="Shape 2921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922" name="Shape 2922"/>
          <p:cNvCxnSpPr>
            <a:stCxn id="2923" idx="3"/>
            <a:endCxn id="2924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25" name="Shape 2925"/>
          <p:cNvCxnSpPr>
            <a:stCxn id="2924" idx="7"/>
            <a:endCxn id="2920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26" name="Shape 2926"/>
          <p:cNvCxnSpPr>
            <a:stCxn id="2920" idx="7"/>
            <a:endCxn id="2919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27" name="Shape 2927"/>
          <p:cNvCxnSpPr>
            <a:stCxn id="2923" idx="5"/>
            <a:endCxn id="2928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29" name="Shape 2929"/>
          <p:cNvCxnSpPr>
            <a:stCxn id="2928" idx="5"/>
            <a:endCxn id="2919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0" name="Shape 2930"/>
          <p:cNvCxnSpPr>
            <a:stCxn id="2923" idx="7"/>
            <a:endCxn id="2931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2" name="Shape 2932"/>
          <p:cNvCxnSpPr>
            <a:stCxn id="2931" idx="5"/>
            <a:endCxn id="2933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4" name="Shape 2934"/>
          <p:cNvCxnSpPr>
            <a:stCxn id="2919" idx="6"/>
            <a:endCxn id="2921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5" name="Shape 2935"/>
          <p:cNvCxnSpPr>
            <a:stCxn id="2933" idx="4"/>
            <a:endCxn id="2921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36" name="Shape 2936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2937" name="Shape 2937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2938" name="Shape 2938"/>
          <p:cNvCxnSpPr>
            <a:stCxn id="2933" idx="3"/>
            <a:endCxn id="2923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39" name="Shape 2939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923" name="Shape 2923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940" name="Shape 2940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931" name="Shape 2931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933" name="Shape 2933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924" name="Shape 2924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928" name="Shape 2928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941" name="Shape 2941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942" name="Shape 2942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943" name="Shape 2943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2944" name="Shape 2944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50" name="Shape 2950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51" name="Shape 2951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55" name="Shape 2955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56" name="Shape 2956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957" name="Shape 295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958" name="Shape 295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59" name="Shape 295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960" name="Shape 296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961" name="Shape 2961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962" name="Shape 2962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963" name="Shape 2963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964" name="Shape 2964"/>
          <p:cNvCxnSpPr>
            <a:stCxn id="2965" idx="3"/>
            <a:endCxn id="2966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67" name="Shape 2967"/>
          <p:cNvCxnSpPr>
            <a:stCxn id="2966" idx="7"/>
            <a:endCxn id="2962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68" name="Shape 2968"/>
          <p:cNvCxnSpPr>
            <a:stCxn id="2962" idx="7"/>
            <a:endCxn id="2961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69" name="Shape 2969"/>
          <p:cNvCxnSpPr>
            <a:stCxn id="2965" idx="5"/>
            <a:endCxn id="297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1" name="Shape 2971"/>
          <p:cNvCxnSpPr>
            <a:stCxn id="2970" idx="5"/>
            <a:endCxn id="2961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2" name="Shape 2972"/>
          <p:cNvCxnSpPr>
            <a:stCxn id="2965" idx="7"/>
            <a:endCxn id="2973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4" name="Shape 2974"/>
          <p:cNvCxnSpPr>
            <a:stCxn id="2973" idx="5"/>
            <a:endCxn id="2975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6" name="Shape 2976"/>
          <p:cNvCxnSpPr>
            <a:stCxn id="2961" idx="6"/>
            <a:endCxn id="2963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77" name="Shape 2977"/>
          <p:cNvCxnSpPr>
            <a:stCxn id="2975" idx="4"/>
            <a:endCxn id="2963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78" name="Shape 2978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2979" name="Shape 2979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2980" name="Shape 2980"/>
          <p:cNvCxnSpPr>
            <a:stCxn id="2975" idx="3"/>
            <a:endCxn id="296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81" name="Shape 2981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2965" name="Shape 296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982" name="Shape 2982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973" name="Shape 2973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975" name="Shape 2975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966" name="Shape 2966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970" name="Shape 297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983" name="Shape 2983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2984" name="Shape 2984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985" name="Shape 2985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2986" name="Shape 2986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Shape 2991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92" name="Shape 2992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993" name="Shape 2993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994" name="Shape 2994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95" name="Shape 2995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996" name="Shape 2996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997" name="Shape 2997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998" name="Shape 2998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999" name="Shape 2999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000" name="Shape 3000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01" name="Shape 300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3002" name="Shape 300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3003" name="Shape 300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3004" name="Shape 300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3005" name="Shape 300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3006" name="Shape 3006"/>
          <p:cNvCxnSpPr>
            <a:stCxn id="3007" idx="3"/>
            <a:endCxn id="3008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09" name="Shape 3009"/>
          <p:cNvCxnSpPr>
            <a:stCxn id="3008" idx="7"/>
            <a:endCxn id="300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0" name="Shape 3010"/>
          <p:cNvCxnSpPr>
            <a:stCxn id="3004" idx="7"/>
            <a:endCxn id="300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1" name="Shape 3011"/>
          <p:cNvCxnSpPr>
            <a:stCxn id="3007" idx="5"/>
            <a:endCxn id="3012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3" name="Shape 3013"/>
          <p:cNvCxnSpPr>
            <a:stCxn id="3012" idx="5"/>
            <a:endCxn id="300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4" name="Shape 3014"/>
          <p:cNvCxnSpPr>
            <a:stCxn id="3007" idx="7"/>
            <a:endCxn id="3015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6" name="Shape 3016"/>
          <p:cNvCxnSpPr>
            <a:stCxn id="3015" idx="5"/>
            <a:endCxn id="301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8" name="Shape 3018"/>
          <p:cNvCxnSpPr>
            <a:stCxn id="3003" idx="6"/>
            <a:endCxn id="300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9" name="Shape 3019"/>
          <p:cNvCxnSpPr>
            <a:stCxn id="3017" idx="4"/>
            <a:endCxn id="300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0" name="Shape 3020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3021" name="Shape 3021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3022" name="Shape 3022"/>
          <p:cNvCxnSpPr>
            <a:stCxn id="3017" idx="3"/>
            <a:endCxn id="3007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3" name="Shape 3023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3007" name="Shape 3007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3024" name="Shape 3024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015" name="Shape 3015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3017" name="Shape 301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3008" name="Shape 3008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3012" name="Shape 3012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3025" name="Shape 3025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3026" name="Shape 3026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027" name="Shape 3027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3028" name="Shape 3028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Shape 303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3035" name="Shape 303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3038" name="Shape 303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3039" name="Shape 303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3042" name="Shape 304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3043" name="Shape 304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3044" name="Shape 304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3045" name="Shape 3045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3046" name="Shape 3046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3047" name="Shape 3047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3048" name="Shape 3048"/>
          <p:cNvCxnSpPr>
            <a:stCxn id="3049" idx="3"/>
            <a:endCxn id="305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1" name="Shape 3051"/>
          <p:cNvCxnSpPr>
            <a:stCxn id="3050" idx="7"/>
            <a:endCxn id="3046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2" name="Shape 3052"/>
          <p:cNvCxnSpPr>
            <a:stCxn id="3046" idx="7"/>
            <a:endCxn id="3045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3" name="Shape 3053"/>
          <p:cNvCxnSpPr>
            <a:stCxn id="3049" idx="5"/>
            <a:endCxn id="3054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5" name="Shape 3055"/>
          <p:cNvCxnSpPr>
            <a:stCxn id="3054" idx="5"/>
            <a:endCxn id="3045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6" name="Shape 3056"/>
          <p:cNvCxnSpPr>
            <a:stCxn id="3049" idx="7"/>
            <a:endCxn id="305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8" name="Shape 3058"/>
          <p:cNvCxnSpPr>
            <a:stCxn id="3057" idx="5"/>
            <a:endCxn id="3059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0" name="Shape 3060"/>
          <p:cNvCxnSpPr>
            <a:stCxn id="3045" idx="6"/>
            <a:endCxn id="3047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1" name="Shape 3061"/>
          <p:cNvCxnSpPr>
            <a:stCxn id="3059" idx="4"/>
            <a:endCxn id="3047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2" name="Shape 306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14</a:t>
            </a:r>
          </a:p>
        </p:txBody>
      </p:sp>
      <p:sp>
        <p:nvSpPr>
          <p:cNvPr id="3063" name="Shape 306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3064" name="Shape 3064"/>
          <p:cNvCxnSpPr>
            <a:stCxn id="3059" idx="3"/>
            <a:endCxn id="304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65" name="Shape 3065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3049" name="Shape 304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3066" name="Shape 306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057" name="Shape 305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3059" name="Shape 3059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3050" name="Shape 305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3054" name="Shape 3054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3067" name="Shape 3067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3068" name="Shape 3068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069" name="Shape 3069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3070" name="Shape 3070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hape 30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s be the single source.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After running Dijkstra’s Algorithm, the estimate d[v] is the actual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distance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 Outline: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Together, claims 1 and 2 imply the theorem.</a:t>
            </a:r>
          </a:p>
        </p:txBody>
      </p:sp>
      <p:sp>
        <p:nvSpPr>
          <p:cNvPr id="3076" name="Shape 307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Shape 30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s be the single source.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After running Dijkstra’s Algorithm, the estimate d[v] is the actual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distance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 Outline: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Together, claims 1 and 2 imply the theorem.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d[v] never increases, so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imply that d[v] weakly decreases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until d[v] = d(s, v) then never changes again.</a:t>
            </a:r>
          </a:p>
        </p:txBody>
      </p:sp>
      <p:sp>
        <p:nvSpPr>
          <p:cNvPr id="3082" name="Shape 308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Shape 308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s be the single source.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After running Dijkstra’s Algorithm, the estimate d[v] is the actual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distance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 Outline: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Together, claims 1 and 2 imply the theorem.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d[v] never increases, so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imply that d[v] weakly decreases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until d[v] = d(s, v) then never changes again.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By the time we’re sure about “done” about v, d[v] = d(s, v).</a:t>
            </a:r>
          </a:p>
        </p:txBody>
      </p:sp>
      <p:sp>
        <p:nvSpPr>
          <p:cNvPr id="3088" name="Shape 308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Graphs</a:t>
            </a:r>
          </a:p>
        </p:txBody>
      </p:sp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might want to answer one of several questions about 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Finding the shortest path between two vertices (SPSP) for efficient routing.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Finding strongly connected components for community detection or clustering.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Finding the topological ordering to respect dependencies.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Shape 309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s be the single source.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After running Dijkstra’s Algorithm, the estimate d[v] is the actual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distance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 Outline: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Together, claims 1 and 2 imply the theorem.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d[v] never increases, so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imply that d[v] weakly decreases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until d[v] = d(s, v) then never changes again.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By the time we’re sure about “done” about v,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All vertices are eventually “done” (stopping condition in algorithm).</a:t>
            </a:r>
          </a:p>
        </p:txBody>
      </p:sp>
      <p:sp>
        <p:nvSpPr>
          <p:cNvPr id="3094" name="Shape 309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Shape 309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Let s be the single source.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After running Dijkstra’s Algorithm, the estimate d[v] is the actual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distance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 Outline: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Together, claims 1 and 2 imply the theorem.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d[v] never increases, so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imply that d[v] weakly decreases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until d[v] = d(s, v) then never changes again.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By the time we’re sure about “done” about v,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All vertices are eventually “done” (stopping condition in algorithm).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Therefore, all vertices end up with d[v] = d(s, v).</a:t>
            </a:r>
          </a:p>
        </p:txBody>
      </p:sp>
      <p:sp>
        <p:nvSpPr>
          <p:cNvPr id="3100" name="Shape 310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Shape 310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iterations completed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by the algorithm.</a:t>
            </a:r>
          </a:p>
        </p:txBody>
      </p:sp>
      <p:sp>
        <p:nvSpPr>
          <p:cNvPr id="3106" name="Shape 310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Shape 311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iterations completed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by the algorithm.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After t = 0 iterations, d(s, s) = 0 and d(s, v) ≤ ∞ which satisfy d[v] ≥ d(s, v).</a:t>
            </a:r>
          </a:p>
        </p:txBody>
      </p:sp>
      <p:sp>
        <p:nvSpPr>
          <p:cNvPr id="3112" name="Shape 311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Shape 31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iterations completed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by the algorithm.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After t = 0 iterations, d(s, s) = 0 and d(s, v) ≤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∞ which satisfy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the inductive step, suppose the inductive hypothesis holds for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iteration t.</a:t>
            </a:r>
          </a:p>
        </p:txBody>
      </p:sp>
      <p:sp>
        <p:nvSpPr>
          <p:cNvPr id="3118" name="Shape 311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Shape 312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1: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all v,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iterations completed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by the algorithm.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After t = 0 iterations, d(s, s) = 0 and d(s, v) ≤ ∞ which satisfy d[v] 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the inductive step, suppose the inductive hypothesis holds for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iteration t. Then at iteration t + 1, the algorithm picks a vertex u and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each of its neighbors v sets: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≥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Thus, the induction holds for t + 1.</a:t>
            </a:r>
          </a:p>
        </p:txBody>
      </p:sp>
      <p:sp>
        <p:nvSpPr>
          <p:cNvPr id="3124" name="Shape 312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4808300" y="5259225"/>
            <a:ext cx="106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By induction, </a:t>
            </a:r>
            <a:r>
              <a:rPr b="1" lang="en" sz="1200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≥ d(s, v)</a:t>
            </a:r>
          </a:p>
        </p:txBody>
      </p:sp>
      <p:sp>
        <p:nvSpPr>
          <p:cNvPr id="3126" name="Shape 3126"/>
          <p:cNvSpPr/>
          <p:nvPr/>
        </p:nvSpPr>
        <p:spPr>
          <a:xfrm rot="1756918">
            <a:off x="5220558" y="4866922"/>
            <a:ext cx="264160" cy="416706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27" name="Shape 3127"/>
          <p:cNvSpPr txBox="1"/>
          <p:nvPr/>
        </p:nvSpPr>
        <p:spPr>
          <a:xfrm>
            <a:off x="5802450" y="5259225"/>
            <a:ext cx="273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d(s, v) ≤ d(s, u) + d(u, v)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             ≤ d[u] + w(u, v)</a:t>
            </a:r>
          </a:p>
        </p:txBody>
      </p:sp>
      <p:sp>
        <p:nvSpPr>
          <p:cNvPr id="3128" name="Shape 3128"/>
          <p:cNvSpPr/>
          <p:nvPr/>
        </p:nvSpPr>
        <p:spPr>
          <a:xfrm flipH="1" rot="-2557971">
            <a:off x="6135976" y="4849174"/>
            <a:ext cx="264948" cy="416699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Shape 31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vertices marked as “done.”</a:t>
            </a:r>
          </a:p>
        </p:txBody>
      </p:sp>
      <p:sp>
        <p:nvSpPr>
          <p:cNvPr id="3134" name="Shape 313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Shape 313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vertices marked as “done.”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the base case, note that after s is marked as “done”, d[s] = d(s, s) = 0,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which satisfies d[v] = d(s, v).</a:t>
            </a:r>
          </a:p>
        </p:txBody>
      </p:sp>
      <p:sp>
        <p:nvSpPr>
          <p:cNvPr id="3140" name="Shape 314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Shape 314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induction on t, the number of vertices marked as “done.”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the base case, note that after s is marked as “done”, d[s] = d(s, s) = 0,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which satisfies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For the inductive step, assume that for all vertices v already marked as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“done”, d[v] = d(s, v). Let x be the vertex with minimum distance estimate.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must prove d[x] = d(s, x).</a:t>
            </a:r>
          </a:p>
        </p:txBody>
      </p:sp>
      <p:sp>
        <p:nvSpPr>
          <p:cNvPr id="3146" name="Shape 314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Shape 315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proceed by contradiction. Suppose d[x] ≠d(s, x).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52" name="Shape 315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Undirected Graphs</a:t>
            </a:r>
          </a:p>
        </p:txBody>
      </p:sp>
      <p:sp>
        <p:nvSpPr>
          <p:cNvPr id="144" name="Shape 14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undirected graph has vertices and edges.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 is the set of vertices and E is the set of edges.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Formally, an undirected graph is G = (V, E).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.g. V = {A, B, C, D} and E = { {A, B}, {A, C}, {A, D}, {B, C}, {C, D}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3160350" y="43916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146" name="Shape 146"/>
          <p:cNvSpPr/>
          <p:nvPr/>
        </p:nvSpPr>
        <p:spPr>
          <a:xfrm>
            <a:off x="5042550" y="43916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sp>
        <p:nvSpPr>
          <p:cNvPr id="147" name="Shape 147"/>
          <p:cNvSpPr/>
          <p:nvPr/>
        </p:nvSpPr>
        <p:spPr>
          <a:xfrm>
            <a:off x="4101450" y="34505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148" name="Shape 148"/>
          <p:cNvCxnSpPr>
            <a:stCxn id="147" idx="3"/>
            <a:endCxn id="145" idx="7"/>
          </p:cNvCxnSpPr>
          <p:nvPr/>
        </p:nvCxnSpPr>
        <p:spPr>
          <a:xfrm flipH="1">
            <a:off x="3963570" y="42538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" name="Shape 149"/>
          <p:cNvCxnSpPr>
            <a:stCxn id="147" idx="5"/>
            <a:endCxn id="146" idx="1"/>
          </p:cNvCxnSpPr>
          <p:nvPr/>
        </p:nvCxnSpPr>
        <p:spPr>
          <a:xfrm>
            <a:off x="4904729" y="42538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" name="Shape 150"/>
          <p:cNvSpPr/>
          <p:nvPr/>
        </p:nvSpPr>
        <p:spPr>
          <a:xfrm>
            <a:off x="4101450" y="5332800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151" name="Shape 151"/>
          <p:cNvCxnSpPr>
            <a:stCxn id="145" idx="5"/>
            <a:endCxn id="150" idx="1"/>
          </p:cNvCxnSpPr>
          <p:nvPr/>
        </p:nvCxnSpPr>
        <p:spPr>
          <a:xfrm>
            <a:off x="3963629" y="51949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 flipH="1">
            <a:off x="4904670" y="51949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7" idx="4"/>
            <a:endCxn id="150" idx="0"/>
          </p:cNvCxnSpPr>
          <p:nvPr/>
        </p:nvCxnSpPr>
        <p:spPr>
          <a:xfrm>
            <a:off x="4572000" y="4391687"/>
            <a:ext cx="0" cy="94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Shape 315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contradiction. Suppose d[x] ≠d(s, x).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Let p be the shortest path from s to x. There must exist some z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on p such that d[z] = d(s, z). Let z be the closest such vertex to x.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know d[z] = d(s, z) ≤ d(s, x) &lt; d[x].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58" name="Shape 315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3159" name="Shape 3159"/>
          <p:cNvSpPr txBox="1"/>
          <p:nvPr/>
        </p:nvSpPr>
        <p:spPr>
          <a:xfrm>
            <a:off x="7291025" y="2816425"/>
            <a:ext cx="1812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z must exist since,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at the very least, s 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part of the shortest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path, and d[s] = d(s, s).</a:t>
            </a:r>
          </a:p>
        </p:txBody>
      </p:sp>
      <p:sp>
        <p:nvSpPr>
          <p:cNvPr id="3160" name="Shape 3160"/>
          <p:cNvSpPr/>
          <p:nvPr/>
        </p:nvSpPr>
        <p:spPr>
          <a:xfrm rot="-4445030">
            <a:off x="7070848" y="2969733"/>
            <a:ext cx="301475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61" name="Shape 3161"/>
          <p:cNvSpPr txBox="1"/>
          <p:nvPr/>
        </p:nvSpPr>
        <p:spPr>
          <a:xfrm>
            <a:off x="2221075" y="4515225"/>
            <a:ext cx="1133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Weights are non-negative.</a:t>
            </a:r>
          </a:p>
        </p:txBody>
      </p:sp>
      <p:sp>
        <p:nvSpPr>
          <p:cNvPr id="3162" name="Shape 3162"/>
          <p:cNvSpPr/>
          <p:nvPr/>
        </p:nvSpPr>
        <p:spPr>
          <a:xfrm rot="3006612">
            <a:off x="3076535" y="4167669"/>
            <a:ext cx="301485" cy="37542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63" name="Shape 3163"/>
          <p:cNvSpPr txBox="1"/>
          <p:nvPr/>
        </p:nvSpPr>
        <p:spPr>
          <a:xfrm>
            <a:off x="3354475" y="4515225"/>
            <a:ext cx="13416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Claim 1 implies d(s, x) ≤ d[x] and we assumed that d[x] ≠d(s, x).</a:t>
            </a:r>
          </a:p>
        </p:txBody>
      </p:sp>
      <p:sp>
        <p:nvSpPr>
          <p:cNvPr id="3164" name="Shape 3164"/>
          <p:cNvSpPr/>
          <p:nvPr/>
        </p:nvSpPr>
        <p:spPr>
          <a:xfrm rot="3006612">
            <a:off x="3914735" y="4167669"/>
            <a:ext cx="301485" cy="37542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Shape 316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proceed by contradiction. Suppose d[x] ≠d(s, x).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Let p be the shortest path from s to x. There must exist some z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on p such that d[z] = d(s, z). Let z be the closest such vertex to x.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We know d[z] = d(s, z) ≤ d(s, x) &lt; d[x].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Therefore, d[z] &lt; d[x]. But this can’t be the case. Why not? Since d[z] &lt; d[x]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and x is the vertex with minimum distance estimate, z must be already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marked “done.”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70" name="Shape 317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3171" name="Shape 3171"/>
          <p:cNvSpPr txBox="1"/>
          <p:nvPr/>
        </p:nvSpPr>
        <p:spPr>
          <a:xfrm>
            <a:off x="7291025" y="2816425"/>
            <a:ext cx="1812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z must exist since,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at the very least, s 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part of the shortest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path, and d[s] = d(s, s).</a:t>
            </a:r>
          </a:p>
        </p:txBody>
      </p:sp>
      <p:sp>
        <p:nvSpPr>
          <p:cNvPr id="3172" name="Shape 3172"/>
          <p:cNvSpPr/>
          <p:nvPr/>
        </p:nvSpPr>
        <p:spPr>
          <a:xfrm rot="-4445030">
            <a:off x="7070848" y="2969733"/>
            <a:ext cx="301475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73" name="Shape 3173"/>
          <p:cNvSpPr txBox="1"/>
          <p:nvPr/>
        </p:nvSpPr>
        <p:spPr>
          <a:xfrm>
            <a:off x="2221075" y="4515225"/>
            <a:ext cx="1133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Weights are non-negative.</a:t>
            </a:r>
          </a:p>
        </p:txBody>
      </p:sp>
      <p:sp>
        <p:nvSpPr>
          <p:cNvPr id="3174" name="Shape 3174"/>
          <p:cNvSpPr/>
          <p:nvPr/>
        </p:nvSpPr>
        <p:spPr>
          <a:xfrm rot="3006612">
            <a:off x="3076535" y="4167669"/>
            <a:ext cx="301485" cy="37542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75" name="Shape 3175"/>
          <p:cNvSpPr txBox="1"/>
          <p:nvPr/>
        </p:nvSpPr>
        <p:spPr>
          <a:xfrm>
            <a:off x="3354475" y="4515225"/>
            <a:ext cx="13416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Claim 1 implies d(s, x) ≤ d[x] and we assumed that d[x] ≠d(s, x).</a:t>
            </a:r>
          </a:p>
        </p:txBody>
      </p:sp>
      <p:sp>
        <p:nvSpPr>
          <p:cNvPr id="3176" name="Shape 3176"/>
          <p:cNvSpPr/>
          <p:nvPr/>
        </p:nvSpPr>
        <p:spPr>
          <a:xfrm rot="3006612">
            <a:off x="3914735" y="4167669"/>
            <a:ext cx="301485" cy="37542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3177" name="Shape 3177"/>
          <p:cNvSpPr txBox="1"/>
          <p:nvPr/>
        </p:nvSpPr>
        <p:spPr>
          <a:xfrm>
            <a:off x="7291025" y="4569025"/>
            <a:ext cx="1812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Otherwise, z would be the vertex with minimum distance estimate.</a:t>
            </a:r>
          </a:p>
        </p:txBody>
      </p:sp>
      <p:sp>
        <p:nvSpPr>
          <p:cNvPr id="3178" name="Shape 3178"/>
          <p:cNvSpPr/>
          <p:nvPr/>
        </p:nvSpPr>
        <p:spPr>
          <a:xfrm rot="-6952884">
            <a:off x="7147055" y="5103328"/>
            <a:ext cx="301473" cy="375423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Since z is already marked “done,” the edges out of z, including the edge (z, z’)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(where z’ is also on p) have been relaxed by the algorithm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84" name="Shape 318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Shape 31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Since z is already marked “done,” the edges out of z, including the edge (z, z’)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(where z’ is also on p) have been relaxed by the algorithm i.e.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d[z’] ≤ d(s, z) + w(z, z’) = d(s, z’) since z is on the shortest path from s to z’ and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 distance estimate of z’ must be correct.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90" name="Shape 319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Shape 319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does this work?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 2: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When a vertex v gets marked “done”, d[v] = d(s, v).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Proof, cont.: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Since z is already marked “done,” the edges out of z, including the edge (z, z’)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(where z’ is also on p) have been relaxed by the algorithm i.e.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d[z’] ≤ d(s, z) + w(z, z’) = d(s, z’) since z is on the shortest path from s to z’ and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the distance estimate of z’ must be correct.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However, this contradicts z being the closest vertex on p to x satisfying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d[z] = d(s, z). Thus, our assumption that d[z] &lt; d[x] must be false, and it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follows that d[x] = d(s, x). ◾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</a:p>
        </p:txBody>
      </p:sp>
      <p:sp>
        <p:nvSpPr>
          <p:cNvPr id="3196" name="Shape 319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Directed Graphs</a:t>
            </a:r>
          </a:p>
        </p:txBody>
      </p:sp>
      <p:sp>
        <p:nvSpPr>
          <p:cNvPr id="159" name="Shape 15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directed graph has vertices and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directed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edges.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V is the set of vertices and E is the set of directed edges.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Formally, a directed graph is G = (V, 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V = {A, B, C, D} and E = { [A, B], [A, D], [B, C], [C, A], [D, A], [D, C] }</a:t>
            </a:r>
          </a:p>
        </p:txBody>
      </p:sp>
      <p:sp>
        <p:nvSpPr>
          <p:cNvPr id="160" name="Shape 160"/>
          <p:cNvSpPr/>
          <p:nvPr/>
        </p:nvSpPr>
        <p:spPr>
          <a:xfrm>
            <a:off x="3160350" y="43845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161" name="Shape 161"/>
          <p:cNvSpPr/>
          <p:nvPr/>
        </p:nvSpPr>
        <p:spPr>
          <a:xfrm>
            <a:off x="5042550" y="43845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sp>
        <p:nvSpPr>
          <p:cNvPr id="162" name="Shape 162"/>
          <p:cNvSpPr/>
          <p:nvPr/>
        </p:nvSpPr>
        <p:spPr>
          <a:xfrm>
            <a:off x="4101450" y="34434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163" name="Shape 163"/>
          <p:cNvCxnSpPr>
            <a:stCxn id="162" idx="3"/>
            <a:endCxn id="160" idx="7"/>
          </p:cNvCxnSpPr>
          <p:nvPr/>
        </p:nvCxnSpPr>
        <p:spPr>
          <a:xfrm flipH="1">
            <a:off x="3963570" y="42467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4" name="Shape 164"/>
          <p:cNvCxnSpPr>
            <a:stCxn id="162" idx="5"/>
            <a:endCxn id="161" idx="1"/>
          </p:cNvCxnSpPr>
          <p:nvPr/>
        </p:nvCxnSpPr>
        <p:spPr>
          <a:xfrm>
            <a:off x="4904729" y="42467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5" name="Shape 165"/>
          <p:cNvSpPr/>
          <p:nvPr/>
        </p:nvSpPr>
        <p:spPr>
          <a:xfrm>
            <a:off x="4101450" y="5325700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166" name="Shape 166"/>
          <p:cNvCxnSpPr>
            <a:stCxn id="160" idx="5"/>
            <a:endCxn id="165" idx="1"/>
          </p:cNvCxnSpPr>
          <p:nvPr/>
        </p:nvCxnSpPr>
        <p:spPr>
          <a:xfrm>
            <a:off x="3963629" y="51878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7" name="Shape 167"/>
          <p:cNvCxnSpPr/>
          <p:nvPr/>
        </p:nvCxnSpPr>
        <p:spPr>
          <a:xfrm flipH="1">
            <a:off x="4904670" y="51878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8" name="Shape 168"/>
          <p:cNvCxnSpPr>
            <a:stCxn id="162" idx="4"/>
            <a:endCxn id="165" idx="0"/>
          </p:cNvCxnSpPr>
          <p:nvPr/>
        </p:nvCxnSpPr>
        <p:spPr>
          <a:xfrm>
            <a:off x="4572000" y="4384587"/>
            <a:ext cx="0" cy="94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69" name="Shape 169"/>
          <p:cNvCxnSpPr/>
          <p:nvPr/>
        </p:nvCxnSpPr>
        <p:spPr>
          <a:xfrm flipH="1">
            <a:off x="3867870" y="4168791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Graph Representations</a:t>
            </a:r>
          </a:p>
        </p:txBody>
      </p:sp>
      <p:sp>
        <p:nvSpPr>
          <p:cNvPr id="175" name="Shape 1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 we represent graphs?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Adjacency matrix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1550" y="37820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177" name="Shape 177"/>
          <p:cNvSpPr/>
          <p:nvPr/>
        </p:nvSpPr>
        <p:spPr>
          <a:xfrm>
            <a:off x="3213750" y="37820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sp>
        <p:nvSpPr>
          <p:cNvPr id="178" name="Shape 178"/>
          <p:cNvSpPr/>
          <p:nvPr/>
        </p:nvSpPr>
        <p:spPr>
          <a:xfrm>
            <a:off x="2272650" y="28409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179" name="Shape 179"/>
          <p:cNvCxnSpPr>
            <a:stCxn id="178" idx="3"/>
            <a:endCxn id="176" idx="7"/>
          </p:cNvCxnSpPr>
          <p:nvPr/>
        </p:nvCxnSpPr>
        <p:spPr>
          <a:xfrm flipH="1">
            <a:off x="2134770" y="36442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" name="Shape 180"/>
          <p:cNvCxnSpPr>
            <a:stCxn id="178" idx="5"/>
            <a:endCxn id="177" idx="1"/>
          </p:cNvCxnSpPr>
          <p:nvPr/>
        </p:nvCxnSpPr>
        <p:spPr>
          <a:xfrm>
            <a:off x="3075929" y="3644266"/>
            <a:ext cx="275699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" name="Shape 181"/>
          <p:cNvSpPr/>
          <p:nvPr/>
        </p:nvSpPr>
        <p:spPr>
          <a:xfrm>
            <a:off x="2272650" y="4723200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182" name="Shape 182"/>
          <p:cNvCxnSpPr>
            <a:stCxn id="176" idx="5"/>
            <a:endCxn id="181" idx="1"/>
          </p:cNvCxnSpPr>
          <p:nvPr/>
        </p:nvCxnSpPr>
        <p:spPr>
          <a:xfrm>
            <a:off x="2134829" y="45853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" name="Shape 183"/>
          <p:cNvCxnSpPr/>
          <p:nvPr/>
        </p:nvCxnSpPr>
        <p:spPr>
          <a:xfrm flipH="1">
            <a:off x="3075870" y="45853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>
            <a:stCxn id="178" idx="4"/>
            <a:endCxn id="181" idx="0"/>
          </p:cNvCxnSpPr>
          <p:nvPr/>
        </p:nvCxnSpPr>
        <p:spPr>
          <a:xfrm>
            <a:off x="2743200" y="3782087"/>
            <a:ext cx="0" cy="94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/>
          <p:nvPr/>
        </p:nvCxnSpPr>
        <p:spPr>
          <a:xfrm>
            <a:off x="5217050" y="3375825"/>
            <a:ext cx="0" cy="187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" name="Shape 186"/>
          <p:cNvCxnSpPr/>
          <p:nvPr/>
        </p:nvCxnSpPr>
        <p:spPr>
          <a:xfrm>
            <a:off x="7198250" y="3375825"/>
            <a:ext cx="0" cy="187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" name="Shape 187"/>
          <p:cNvCxnSpPr/>
          <p:nvPr/>
        </p:nvCxnSpPr>
        <p:spPr>
          <a:xfrm>
            <a:off x="5208193" y="339355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8" name="Shape 188"/>
          <p:cNvCxnSpPr/>
          <p:nvPr/>
        </p:nvCxnSpPr>
        <p:spPr>
          <a:xfrm>
            <a:off x="5208193" y="52312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" name="Shape 189"/>
          <p:cNvCxnSpPr/>
          <p:nvPr/>
        </p:nvCxnSpPr>
        <p:spPr>
          <a:xfrm>
            <a:off x="7063575" y="52312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" name="Shape 190"/>
          <p:cNvCxnSpPr/>
          <p:nvPr/>
        </p:nvCxnSpPr>
        <p:spPr>
          <a:xfrm>
            <a:off x="7063575" y="34024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1" name="Shape 191"/>
          <p:cNvSpPr txBox="1"/>
          <p:nvPr/>
        </p:nvSpPr>
        <p:spPr>
          <a:xfrm>
            <a:off x="4766125" y="3402425"/>
            <a:ext cx="409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369475" y="2945225"/>
            <a:ext cx="169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      B      C      D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424375" y="3140204"/>
            <a:ext cx="2055600" cy="232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0    1    1    1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1    0    1    0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1    1    0    1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1    0    1    0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Graph Representations</a:t>
            </a:r>
          </a:p>
        </p:txBody>
      </p:sp>
      <p:sp>
        <p:nvSpPr>
          <p:cNvPr id="199" name="Shape 19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 we represent grap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Adjacency matrix          </a:t>
            </a:r>
          </a:p>
        </p:txBody>
      </p:sp>
      <p:cxnSp>
        <p:nvCxnSpPr>
          <p:cNvPr id="200" name="Shape 200"/>
          <p:cNvCxnSpPr/>
          <p:nvPr/>
        </p:nvCxnSpPr>
        <p:spPr>
          <a:xfrm>
            <a:off x="5217050" y="3375825"/>
            <a:ext cx="0" cy="187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7198250" y="3375825"/>
            <a:ext cx="0" cy="187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" name="Shape 202"/>
          <p:cNvCxnSpPr/>
          <p:nvPr/>
        </p:nvCxnSpPr>
        <p:spPr>
          <a:xfrm>
            <a:off x="5208193" y="339355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3" name="Shape 203"/>
          <p:cNvCxnSpPr/>
          <p:nvPr/>
        </p:nvCxnSpPr>
        <p:spPr>
          <a:xfrm>
            <a:off x="5208193" y="52312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7063575" y="52312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7063575" y="3402414"/>
            <a:ext cx="14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" name="Shape 206"/>
          <p:cNvSpPr txBox="1"/>
          <p:nvPr/>
        </p:nvSpPr>
        <p:spPr>
          <a:xfrm>
            <a:off x="4766125" y="3402425"/>
            <a:ext cx="409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369475" y="2945225"/>
            <a:ext cx="169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      B      C      D</a:t>
            </a:r>
          </a:p>
        </p:txBody>
      </p:sp>
      <p:sp>
        <p:nvSpPr>
          <p:cNvPr id="208" name="Shape 208"/>
          <p:cNvSpPr/>
          <p:nvPr/>
        </p:nvSpPr>
        <p:spPr>
          <a:xfrm>
            <a:off x="1331556" y="37820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209" name="Shape 209"/>
          <p:cNvSpPr/>
          <p:nvPr/>
        </p:nvSpPr>
        <p:spPr>
          <a:xfrm>
            <a:off x="3213756" y="3782087"/>
            <a:ext cx="941099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sp>
        <p:nvSpPr>
          <p:cNvPr id="210" name="Shape 210"/>
          <p:cNvSpPr/>
          <p:nvPr/>
        </p:nvSpPr>
        <p:spPr>
          <a:xfrm>
            <a:off x="2272656" y="28409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211" name="Shape 211"/>
          <p:cNvCxnSpPr>
            <a:stCxn id="210" idx="3"/>
            <a:endCxn id="208" idx="7"/>
          </p:cNvCxnSpPr>
          <p:nvPr/>
        </p:nvCxnSpPr>
        <p:spPr>
          <a:xfrm flipH="1">
            <a:off x="2134777" y="36442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12" name="Shape 212"/>
          <p:cNvCxnSpPr>
            <a:stCxn id="210" idx="5"/>
            <a:endCxn id="209" idx="1"/>
          </p:cNvCxnSpPr>
          <p:nvPr/>
        </p:nvCxnSpPr>
        <p:spPr>
          <a:xfrm>
            <a:off x="3075935" y="36442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13" name="Shape 213"/>
          <p:cNvSpPr/>
          <p:nvPr/>
        </p:nvSpPr>
        <p:spPr>
          <a:xfrm>
            <a:off x="2272656" y="4723200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214" name="Shape 214"/>
          <p:cNvCxnSpPr>
            <a:stCxn id="208" idx="5"/>
            <a:endCxn id="213" idx="1"/>
          </p:cNvCxnSpPr>
          <p:nvPr/>
        </p:nvCxnSpPr>
        <p:spPr>
          <a:xfrm>
            <a:off x="2134835" y="45853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15" name="Shape 215"/>
          <p:cNvCxnSpPr/>
          <p:nvPr/>
        </p:nvCxnSpPr>
        <p:spPr>
          <a:xfrm flipH="1">
            <a:off x="3075877" y="45853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16" name="Shape 216"/>
          <p:cNvCxnSpPr>
            <a:stCxn id="210" idx="4"/>
            <a:endCxn id="213" idx="0"/>
          </p:cNvCxnSpPr>
          <p:nvPr/>
        </p:nvCxnSpPr>
        <p:spPr>
          <a:xfrm>
            <a:off x="2743206" y="3782087"/>
            <a:ext cx="0" cy="94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217" name="Shape 217"/>
          <p:cNvCxnSpPr/>
          <p:nvPr/>
        </p:nvCxnSpPr>
        <p:spPr>
          <a:xfrm flipH="1">
            <a:off x="2039077" y="3566291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218" name="Shape 218"/>
          <p:cNvSpPr txBox="1"/>
          <p:nvPr/>
        </p:nvSpPr>
        <p:spPr>
          <a:xfrm rot="-5400000">
            <a:off x="3729300" y="4029725"/>
            <a:ext cx="1837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source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5297625" y="2569525"/>
            <a:ext cx="1837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destination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5427510" y="3234027"/>
            <a:ext cx="1886699" cy="21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0    1    0    1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0    0    1    0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1    0    0    0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1    0    1    0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Graph Representations</a:t>
            </a:r>
          </a:p>
        </p:txBody>
      </p:sp>
      <p:sp>
        <p:nvSpPr>
          <p:cNvPr id="226" name="Shape 22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 we represent graphs?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 Adjacency matrix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 Adjacency list</a:t>
            </a:r>
          </a:p>
        </p:txBody>
      </p:sp>
      <p:sp>
        <p:nvSpPr>
          <p:cNvPr id="227" name="Shape 227"/>
          <p:cNvSpPr/>
          <p:nvPr/>
        </p:nvSpPr>
        <p:spPr>
          <a:xfrm>
            <a:off x="1331556" y="40868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sp>
        <p:nvSpPr>
          <p:cNvPr id="228" name="Shape 228"/>
          <p:cNvSpPr/>
          <p:nvPr/>
        </p:nvSpPr>
        <p:spPr>
          <a:xfrm>
            <a:off x="3213756" y="4086887"/>
            <a:ext cx="941099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sp>
        <p:nvSpPr>
          <p:cNvPr id="229" name="Shape 229"/>
          <p:cNvSpPr/>
          <p:nvPr/>
        </p:nvSpPr>
        <p:spPr>
          <a:xfrm>
            <a:off x="2272656" y="3145787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230" name="Shape 230"/>
          <p:cNvCxnSpPr>
            <a:stCxn id="229" idx="3"/>
            <a:endCxn id="227" idx="7"/>
          </p:cNvCxnSpPr>
          <p:nvPr/>
        </p:nvCxnSpPr>
        <p:spPr>
          <a:xfrm flipH="1">
            <a:off x="2134777" y="39490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1" name="Shape 231"/>
          <p:cNvCxnSpPr>
            <a:stCxn id="229" idx="5"/>
            <a:endCxn id="228" idx="1"/>
          </p:cNvCxnSpPr>
          <p:nvPr/>
        </p:nvCxnSpPr>
        <p:spPr>
          <a:xfrm>
            <a:off x="3075935" y="39490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32" name="Shape 232"/>
          <p:cNvSpPr/>
          <p:nvPr/>
        </p:nvSpPr>
        <p:spPr>
          <a:xfrm>
            <a:off x="2272656" y="5028000"/>
            <a:ext cx="941100" cy="9411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233" name="Shape 233"/>
          <p:cNvCxnSpPr>
            <a:stCxn id="227" idx="5"/>
            <a:endCxn id="232" idx="1"/>
          </p:cNvCxnSpPr>
          <p:nvPr/>
        </p:nvCxnSpPr>
        <p:spPr>
          <a:xfrm>
            <a:off x="2134835" y="48901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4" name="Shape 234"/>
          <p:cNvCxnSpPr/>
          <p:nvPr/>
        </p:nvCxnSpPr>
        <p:spPr>
          <a:xfrm flipH="1">
            <a:off x="3075877" y="4890166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5" name="Shape 235"/>
          <p:cNvCxnSpPr>
            <a:stCxn id="229" idx="4"/>
            <a:endCxn id="232" idx="0"/>
          </p:cNvCxnSpPr>
          <p:nvPr/>
        </p:nvCxnSpPr>
        <p:spPr>
          <a:xfrm>
            <a:off x="2743206" y="4086887"/>
            <a:ext cx="0" cy="941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236" name="Shape 236"/>
          <p:cNvCxnSpPr/>
          <p:nvPr/>
        </p:nvCxnSpPr>
        <p:spPr>
          <a:xfrm flipH="1">
            <a:off x="2039077" y="3871091"/>
            <a:ext cx="275700" cy="27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237" name="Shape 237"/>
          <p:cNvSpPr/>
          <p:nvPr/>
        </p:nvSpPr>
        <p:spPr>
          <a:xfrm>
            <a:off x="4963625" y="3831600"/>
            <a:ext cx="602100" cy="60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5565725" y="3831600"/>
            <a:ext cx="602100" cy="60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167825" y="3831600"/>
            <a:ext cx="602100" cy="60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769925" y="3831600"/>
            <a:ext cx="602100" cy="6021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4963625" y="3402425"/>
            <a:ext cx="240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          B          C          D</a:t>
            </a:r>
          </a:p>
        </p:txBody>
      </p:sp>
      <p:sp>
        <p:nvSpPr>
          <p:cNvPr id="242" name="Shape 242"/>
          <p:cNvSpPr/>
          <p:nvPr/>
        </p:nvSpPr>
        <p:spPr>
          <a:xfrm>
            <a:off x="5024075" y="46348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cxnSp>
        <p:nvCxnSpPr>
          <p:cNvPr id="243" name="Shape 243"/>
          <p:cNvCxnSpPr>
            <a:stCxn id="237" idx="2"/>
            <a:endCxn id="242" idx="0"/>
          </p:cNvCxnSpPr>
          <p:nvPr/>
        </p:nvCxnSpPr>
        <p:spPr>
          <a:xfrm>
            <a:off x="5264675" y="4433700"/>
            <a:ext cx="0" cy="20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44" name="Shape 244"/>
          <p:cNvSpPr/>
          <p:nvPr/>
        </p:nvSpPr>
        <p:spPr>
          <a:xfrm>
            <a:off x="5024075" y="531724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</a:p>
        </p:txBody>
      </p:sp>
      <p:cxnSp>
        <p:nvCxnSpPr>
          <p:cNvPr id="245" name="Shape 245"/>
          <p:cNvCxnSpPr>
            <a:stCxn id="242" idx="4"/>
            <a:endCxn id="244" idx="0"/>
          </p:cNvCxnSpPr>
          <p:nvPr/>
        </p:nvCxnSpPr>
        <p:spPr>
          <a:xfrm>
            <a:off x="5264675" y="5116074"/>
            <a:ext cx="0" cy="20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46" name="Shape 246"/>
          <p:cNvSpPr/>
          <p:nvPr/>
        </p:nvSpPr>
        <p:spPr>
          <a:xfrm>
            <a:off x="5626175" y="463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247" name="Shape 247"/>
          <p:cNvCxnSpPr>
            <a:stCxn id="238" idx="2"/>
            <a:endCxn id="246" idx="0"/>
          </p:cNvCxnSpPr>
          <p:nvPr/>
        </p:nvCxnSpPr>
        <p:spPr>
          <a:xfrm>
            <a:off x="5866775" y="4433700"/>
            <a:ext cx="0" cy="19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48" name="Shape 248"/>
          <p:cNvSpPr/>
          <p:nvPr/>
        </p:nvSpPr>
        <p:spPr>
          <a:xfrm>
            <a:off x="6228275" y="46317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249" name="Shape 249"/>
          <p:cNvCxnSpPr>
            <a:stCxn id="239" idx="2"/>
            <a:endCxn id="248" idx="0"/>
          </p:cNvCxnSpPr>
          <p:nvPr/>
        </p:nvCxnSpPr>
        <p:spPr>
          <a:xfrm>
            <a:off x="6468875" y="4433700"/>
            <a:ext cx="0" cy="19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0" name="Shape 250"/>
          <p:cNvSpPr/>
          <p:nvPr/>
        </p:nvSpPr>
        <p:spPr>
          <a:xfrm>
            <a:off x="6830375" y="46349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cxnSp>
        <p:nvCxnSpPr>
          <p:cNvPr id="251" name="Shape 251"/>
          <p:cNvCxnSpPr>
            <a:stCxn id="240" idx="2"/>
            <a:endCxn id="250" idx="0"/>
          </p:cNvCxnSpPr>
          <p:nvPr/>
        </p:nvCxnSpPr>
        <p:spPr>
          <a:xfrm>
            <a:off x="7070975" y="4433700"/>
            <a:ext cx="0" cy="20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2" name="Shape 252"/>
          <p:cNvSpPr/>
          <p:nvPr/>
        </p:nvSpPr>
        <p:spPr>
          <a:xfrm>
            <a:off x="6830375" y="53173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</a:p>
        </p:txBody>
      </p:sp>
      <p:cxnSp>
        <p:nvCxnSpPr>
          <p:cNvPr id="253" name="Shape 253"/>
          <p:cNvCxnSpPr>
            <a:stCxn id="250" idx="4"/>
            <a:endCxn id="252" idx="0"/>
          </p:cNvCxnSpPr>
          <p:nvPr/>
        </p:nvCxnSpPr>
        <p:spPr>
          <a:xfrm>
            <a:off x="7070975" y="5116199"/>
            <a:ext cx="0" cy="20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366500" y="1444500"/>
            <a:ext cx="2753400" cy="13467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For G = (V, E)</a:t>
            </a:r>
          </a:p>
        </p:txBody>
      </p:sp>
      <p:sp>
        <p:nvSpPr>
          <p:cNvPr id="260" name="Shape 260"/>
          <p:cNvSpPr/>
          <p:nvPr/>
        </p:nvSpPr>
        <p:spPr>
          <a:xfrm>
            <a:off x="4117800" y="1444500"/>
            <a:ext cx="1830900" cy="13467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5946600" y="1444500"/>
            <a:ext cx="1830900" cy="13467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5946600" y="27912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O(deg(u))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O(deg(v))</a:t>
            </a:r>
          </a:p>
        </p:txBody>
      </p:sp>
      <p:sp>
        <p:nvSpPr>
          <p:cNvPr id="263" name="Shape 263"/>
          <p:cNvSpPr/>
          <p:nvPr/>
        </p:nvSpPr>
        <p:spPr>
          <a:xfrm>
            <a:off x="4117800" y="27912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</a:p>
        </p:txBody>
      </p:sp>
      <p:sp>
        <p:nvSpPr>
          <p:cNvPr id="264" name="Shape 264"/>
          <p:cNvSpPr/>
          <p:nvPr/>
        </p:nvSpPr>
        <p:spPr>
          <a:xfrm>
            <a:off x="1366500" y="2791200"/>
            <a:ext cx="27534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Edge Membership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Is e = {u, v} in E?</a:t>
            </a:r>
          </a:p>
        </p:txBody>
      </p:sp>
      <p:sp>
        <p:nvSpPr>
          <p:cNvPr id="265" name="Shape 26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Graph Representations</a:t>
            </a:r>
          </a:p>
        </p:txBody>
      </p:sp>
      <p:grpSp>
        <p:nvGrpSpPr>
          <p:cNvPr id="266" name="Shape 266"/>
          <p:cNvGrpSpPr/>
          <p:nvPr/>
        </p:nvGrpSpPr>
        <p:grpSpPr>
          <a:xfrm>
            <a:off x="6265448" y="1625294"/>
            <a:ext cx="1193221" cy="974701"/>
            <a:chOff x="6106598" y="1633869"/>
            <a:chExt cx="1193221" cy="974701"/>
          </a:xfrm>
        </p:grpSpPr>
        <p:sp>
          <p:nvSpPr>
            <p:cNvPr id="267" name="Shape 267"/>
            <p:cNvSpPr/>
            <p:nvPr/>
          </p:nvSpPr>
          <p:spPr>
            <a:xfrm>
              <a:off x="6106598" y="1633869"/>
              <a:ext cx="298200" cy="298199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404939" y="1633869"/>
              <a:ext cx="298200" cy="298199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03279" y="1633869"/>
              <a:ext cx="298200" cy="298199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001620" y="1633869"/>
              <a:ext cx="298200" cy="298199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136551" y="2031892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72" name="Shape 272"/>
            <p:cNvCxnSpPr>
              <a:stCxn id="267" idx="2"/>
              <a:endCxn id="271" idx="0"/>
            </p:cNvCxnSpPr>
            <p:nvPr/>
          </p:nvCxnSpPr>
          <p:spPr>
            <a:xfrm>
              <a:off x="6255698" y="1932069"/>
              <a:ext cx="0" cy="9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3" name="Shape 273"/>
            <p:cNvSpPr/>
            <p:nvPr/>
          </p:nvSpPr>
          <p:spPr>
            <a:xfrm>
              <a:off x="6136551" y="2370009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74" name="Shape 274"/>
            <p:cNvCxnSpPr>
              <a:stCxn id="271" idx="4"/>
              <a:endCxn id="273" idx="0"/>
            </p:cNvCxnSpPr>
            <p:nvPr/>
          </p:nvCxnSpPr>
          <p:spPr>
            <a:xfrm>
              <a:off x="6255801" y="2270392"/>
              <a:ext cx="0" cy="99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5" name="Shape 275"/>
            <p:cNvSpPr/>
            <p:nvPr/>
          </p:nvSpPr>
          <p:spPr>
            <a:xfrm>
              <a:off x="6434892" y="2030851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76" name="Shape 276"/>
            <p:cNvCxnSpPr>
              <a:stCxn id="268" idx="2"/>
              <a:endCxn id="275" idx="0"/>
            </p:cNvCxnSpPr>
            <p:nvPr/>
          </p:nvCxnSpPr>
          <p:spPr>
            <a:xfrm>
              <a:off x="6554039" y="1932069"/>
              <a:ext cx="0" cy="9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7" name="Shape 277"/>
            <p:cNvSpPr/>
            <p:nvPr/>
          </p:nvSpPr>
          <p:spPr>
            <a:xfrm>
              <a:off x="6733232" y="2030331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78" name="Shape 278"/>
            <p:cNvCxnSpPr>
              <a:stCxn id="269" idx="2"/>
              <a:endCxn id="277" idx="0"/>
            </p:cNvCxnSpPr>
            <p:nvPr/>
          </p:nvCxnSpPr>
          <p:spPr>
            <a:xfrm>
              <a:off x="6852379" y="1932069"/>
              <a:ext cx="0" cy="98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9" name="Shape 279"/>
            <p:cNvSpPr/>
            <p:nvPr/>
          </p:nvSpPr>
          <p:spPr>
            <a:xfrm>
              <a:off x="7031573" y="2031954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80" name="Shape 280"/>
            <p:cNvCxnSpPr>
              <a:stCxn id="270" idx="2"/>
              <a:endCxn id="279" idx="0"/>
            </p:cNvCxnSpPr>
            <p:nvPr/>
          </p:nvCxnSpPr>
          <p:spPr>
            <a:xfrm>
              <a:off x="7150720" y="1932069"/>
              <a:ext cx="0" cy="9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81" name="Shape 281"/>
            <p:cNvSpPr/>
            <p:nvPr/>
          </p:nvSpPr>
          <p:spPr>
            <a:xfrm>
              <a:off x="7031573" y="2370070"/>
              <a:ext cx="238500" cy="238500"/>
            </a:xfrm>
            <a:prstGeom prst="ellipse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82" name="Shape 282"/>
            <p:cNvCxnSpPr>
              <a:stCxn id="279" idx="4"/>
              <a:endCxn id="281" idx="0"/>
            </p:cNvCxnSpPr>
            <p:nvPr/>
          </p:nvCxnSpPr>
          <p:spPr>
            <a:xfrm>
              <a:off x="7150823" y="2270454"/>
              <a:ext cx="0" cy="99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283" name="Shape 283"/>
          <p:cNvGrpSpPr/>
          <p:nvPr/>
        </p:nvGrpSpPr>
        <p:grpSpPr>
          <a:xfrm>
            <a:off x="4515846" y="1566044"/>
            <a:ext cx="1034804" cy="1093200"/>
            <a:chOff x="3629421" y="1566044"/>
            <a:chExt cx="1034804" cy="1093200"/>
          </a:xfrm>
        </p:grpSpPr>
        <p:cxnSp>
          <p:nvCxnSpPr>
            <p:cNvPr id="284" name="Shape 284"/>
            <p:cNvCxnSpPr/>
            <p:nvPr/>
          </p:nvCxnSpPr>
          <p:spPr>
            <a:xfrm>
              <a:off x="3633922" y="1638098"/>
              <a:ext cx="0" cy="9546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4640671" y="1638098"/>
              <a:ext cx="0" cy="9546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6" name="Shape 286"/>
            <p:cNvCxnSpPr/>
            <p:nvPr/>
          </p:nvCxnSpPr>
          <p:spPr>
            <a:xfrm>
              <a:off x="3629421" y="1647107"/>
              <a:ext cx="720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7" name="Shape 287"/>
            <p:cNvCxnSpPr/>
            <p:nvPr/>
          </p:nvCxnSpPr>
          <p:spPr>
            <a:xfrm>
              <a:off x="3629421" y="2580908"/>
              <a:ext cx="720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4572236" y="2580908"/>
              <a:ext cx="720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9" name="Shape 289"/>
            <p:cNvCxnSpPr/>
            <p:nvPr/>
          </p:nvCxnSpPr>
          <p:spPr>
            <a:xfrm>
              <a:off x="4572236" y="1651610"/>
              <a:ext cx="720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90" name="Shape 290"/>
            <p:cNvSpPr txBox="1"/>
            <p:nvPr/>
          </p:nvSpPr>
          <p:spPr>
            <a:xfrm>
              <a:off x="3705426" y="1566044"/>
              <a:ext cx="958800" cy="10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Source Sans Pro"/>
                  <a:ea typeface="Source Sans Pro"/>
                  <a:cs typeface="Source Sans Pro"/>
                  <a:sym typeface="Source Sans Pro"/>
                </a:rPr>
                <a:t>0    1    0    1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Source Sans Pro"/>
                  <a:ea typeface="Source Sans Pro"/>
                  <a:cs typeface="Source Sans Pro"/>
                  <a:sym typeface="Source Sans Pro"/>
                </a:rPr>
                <a:t>0    0    1    0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Source Sans Pro"/>
                  <a:ea typeface="Source Sans Pro"/>
                  <a:cs typeface="Source Sans Pro"/>
                  <a:sym typeface="Source Sans Pro"/>
                </a:rPr>
                <a:t>1    0    0    0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sz="6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Source Sans Pro"/>
                  <a:ea typeface="Source Sans Pro"/>
                  <a:cs typeface="Source Sans Pro"/>
                  <a:sym typeface="Source Sans Pro"/>
                </a:rPr>
                <a:t>1    0    1    0</a:t>
              </a:r>
            </a:p>
          </p:txBody>
        </p:sp>
      </p:grpSp>
      <p:sp>
        <p:nvSpPr>
          <p:cNvPr id="291" name="Shape 291"/>
          <p:cNvSpPr/>
          <p:nvPr/>
        </p:nvSpPr>
        <p:spPr>
          <a:xfrm>
            <a:off x="5946600" y="38844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O(deg(v))</a:t>
            </a:r>
          </a:p>
        </p:txBody>
      </p:sp>
      <p:sp>
        <p:nvSpPr>
          <p:cNvPr id="292" name="Shape 292"/>
          <p:cNvSpPr/>
          <p:nvPr/>
        </p:nvSpPr>
        <p:spPr>
          <a:xfrm>
            <a:off x="4117800" y="38844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O(|V|)</a:t>
            </a:r>
          </a:p>
        </p:txBody>
      </p:sp>
      <p:sp>
        <p:nvSpPr>
          <p:cNvPr id="293" name="Shape 293"/>
          <p:cNvSpPr/>
          <p:nvPr/>
        </p:nvSpPr>
        <p:spPr>
          <a:xfrm>
            <a:off x="1366500" y="3884400"/>
            <a:ext cx="27534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Neighbor Query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are the neighbors of u?</a:t>
            </a:r>
          </a:p>
        </p:txBody>
      </p:sp>
      <p:sp>
        <p:nvSpPr>
          <p:cNvPr id="294" name="Shape 294"/>
          <p:cNvSpPr/>
          <p:nvPr/>
        </p:nvSpPr>
        <p:spPr>
          <a:xfrm>
            <a:off x="5946600" y="49776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O(|V|+|E|)</a:t>
            </a:r>
          </a:p>
        </p:txBody>
      </p:sp>
      <p:sp>
        <p:nvSpPr>
          <p:cNvPr id="295" name="Shape 295"/>
          <p:cNvSpPr/>
          <p:nvPr/>
        </p:nvSpPr>
        <p:spPr>
          <a:xfrm>
            <a:off x="4117800" y="4977600"/>
            <a:ext cx="18309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</a:t>
            </a:r>
            <a:r>
              <a:rPr b="1" baseline="30000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96" name="Shape 296"/>
          <p:cNvSpPr/>
          <p:nvPr/>
        </p:nvSpPr>
        <p:spPr>
          <a:xfrm>
            <a:off x="1366500" y="4977600"/>
            <a:ext cx="2753400" cy="10932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Space requirements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816175" y="2368925"/>
            <a:ext cx="13278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Generally, better for sparse graphs.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We’ll assume this representation, unless otherwise stated.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Shape 298"/>
          <p:cNvSpPr/>
          <p:nvPr/>
        </p:nvSpPr>
        <p:spPr>
          <a:xfrm rot="-880330">
            <a:off x="7873976" y="1930133"/>
            <a:ext cx="301480" cy="37541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 Few Notes</a:t>
            </a:r>
          </a:p>
        </p:txBody>
      </p:sp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Homework 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Due Friday 7/21 at 11:59 p.m. on Gradescope.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Homework 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Released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Friday 7/21.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311" name="Shape 311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312" name="Shape 312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3" name="Shape 313"/>
          <p:cNvCxnSpPr>
            <a:stCxn id="311" idx="6"/>
            <a:endCxn id="312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" name="Shape 314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5" name="Shape 315"/>
          <p:cNvCxnSpPr>
            <a:stCxn id="311" idx="4"/>
            <a:endCxn id="314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6" name="Shape 316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7" name="Shape 317"/>
          <p:cNvCxnSpPr>
            <a:stCxn id="312" idx="6"/>
            <a:endCxn id="316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8" name="Shape 318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9" name="Shape 319"/>
          <p:cNvCxnSpPr>
            <a:stCxn id="312" idx="4"/>
            <a:endCxn id="318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0" name="Shape 320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1" name="Shape 321"/>
          <p:cNvCxnSpPr>
            <a:stCxn id="312" idx="5"/>
            <a:endCxn id="320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2" name="Shape 322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3" name="Shape 323"/>
          <p:cNvCxnSpPr>
            <a:stCxn id="316" idx="6"/>
            <a:endCxn id="322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" name="Shape 324"/>
          <p:cNvCxnSpPr>
            <a:stCxn id="320" idx="7"/>
            <a:endCxn id="322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" name="Shape 325"/>
          <p:cNvCxnSpPr>
            <a:stCxn id="318" idx="7"/>
            <a:endCxn id="322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6" name="Shape 326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328" name="Shape 328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1" name="Shape 331"/>
          <p:cNvCxnSpPr>
            <a:stCxn id="311" idx="5"/>
            <a:endCxn id="330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2" name="Shape 332"/>
          <p:cNvCxnSpPr>
            <a:stCxn id="330" idx="6"/>
            <a:endCxn id="318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340" name="Shape 340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341" name="Shape 341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2" name="Shape 342"/>
          <p:cNvCxnSpPr>
            <a:stCxn id="340" idx="6"/>
            <a:endCxn id="341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3" name="Shape 343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4" name="Shape 344"/>
          <p:cNvCxnSpPr>
            <a:stCxn id="340" idx="4"/>
            <a:endCxn id="343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5" name="Shape 345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6" name="Shape 346"/>
          <p:cNvCxnSpPr>
            <a:stCxn id="341" idx="6"/>
            <a:endCxn id="345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7" name="Shape 347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8" name="Shape 348"/>
          <p:cNvCxnSpPr>
            <a:stCxn id="341" idx="4"/>
            <a:endCxn id="347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9" name="Shape 349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0" name="Shape 350"/>
          <p:cNvCxnSpPr>
            <a:stCxn id="341" idx="5"/>
            <a:endCxn id="349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1" name="Shape 351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2" name="Shape 352"/>
          <p:cNvCxnSpPr>
            <a:stCxn id="345" idx="6"/>
            <a:endCxn id="351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3" name="Shape 353"/>
          <p:cNvCxnSpPr>
            <a:stCxn id="349" idx="7"/>
            <a:endCxn id="351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4" name="Shape 354"/>
          <p:cNvCxnSpPr>
            <a:stCxn id="347" idx="7"/>
            <a:endCxn id="351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5" name="Shape 355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357" name="Shape 357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0" name="Shape 360"/>
          <p:cNvCxnSpPr>
            <a:stCxn id="340" idx="5"/>
            <a:endCxn id="359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1" name="Shape 361"/>
          <p:cNvCxnSpPr>
            <a:stCxn id="359" idx="6"/>
            <a:endCxn id="347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Shape 366"/>
          <p:cNvCxnSpPr>
            <a:stCxn id="367" idx="6"/>
            <a:endCxn id="368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9" name="Shape 36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367" name="Shape 367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368" name="Shape 368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3" name="Shape 373"/>
          <p:cNvCxnSpPr>
            <a:stCxn id="367" idx="4"/>
            <a:endCxn id="372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4" name="Shape 374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5" name="Shape 375"/>
          <p:cNvCxnSpPr>
            <a:stCxn id="368" idx="6"/>
            <a:endCxn id="374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6" name="Shape 376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7" name="Shape 377"/>
          <p:cNvCxnSpPr>
            <a:stCxn id="368" idx="4"/>
            <a:endCxn id="376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8" name="Shape 378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Shape 379"/>
          <p:cNvCxnSpPr>
            <a:stCxn id="368" idx="5"/>
            <a:endCxn id="378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0" name="Shape 380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1" name="Shape 381"/>
          <p:cNvCxnSpPr>
            <a:stCxn id="374" idx="6"/>
            <a:endCxn id="380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2" name="Shape 382"/>
          <p:cNvCxnSpPr>
            <a:stCxn id="378" idx="7"/>
            <a:endCxn id="380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3" name="Shape 383"/>
          <p:cNvCxnSpPr>
            <a:stCxn id="376" idx="7"/>
            <a:endCxn id="380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4" name="Shape 384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386" name="Shape 386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9" name="Shape 389"/>
          <p:cNvCxnSpPr>
            <a:stCxn id="367" idx="5"/>
            <a:endCxn id="388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" name="Shape 390"/>
          <p:cNvCxnSpPr>
            <a:stCxn id="388" idx="6"/>
            <a:endCxn id="376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4505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Shape 397"/>
          <p:cNvCxnSpPr>
            <a:stCxn id="398" idx="6"/>
            <a:endCxn id="399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0" name="Shape 400"/>
          <p:cNvCxnSpPr>
            <a:stCxn id="399" idx="4"/>
            <a:endCxn id="401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2" name="Shape 40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398" name="Shape 398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399" name="Shape 399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4" name="Shape 404"/>
          <p:cNvCxnSpPr>
            <a:stCxn id="398" idx="4"/>
            <a:endCxn id="403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5" name="Shape 405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6" name="Shape 406"/>
          <p:cNvCxnSpPr>
            <a:stCxn id="399" idx="6"/>
            <a:endCxn id="405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1" name="Shape 401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Shape 408"/>
          <p:cNvCxnSpPr>
            <a:stCxn id="399" idx="5"/>
            <a:endCxn id="407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9" name="Shape 409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Shape 410"/>
          <p:cNvCxnSpPr>
            <a:stCxn id="405" idx="6"/>
            <a:endCxn id="409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1" name="Shape 411"/>
          <p:cNvCxnSpPr>
            <a:stCxn id="407" idx="7"/>
            <a:endCxn id="409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2" name="Shape 412"/>
          <p:cNvCxnSpPr>
            <a:stCxn id="401" idx="7"/>
            <a:endCxn id="409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3" name="Shape 413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415" name="Shape 415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Shape 418"/>
          <p:cNvCxnSpPr>
            <a:stCxn id="398" idx="5"/>
            <a:endCxn id="417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9" name="Shape 419"/>
          <p:cNvCxnSpPr>
            <a:stCxn id="417" idx="6"/>
            <a:endCxn id="401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Shape 424"/>
          <p:cNvCxnSpPr>
            <a:stCxn id="425" idx="6"/>
            <a:endCxn id="426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" name="Shape 427"/>
          <p:cNvCxnSpPr>
            <a:stCxn id="426" idx="4"/>
            <a:endCxn id="428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" name="Shape 429"/>
          <p:cNvCxnSpPr>
            <a:stCxn id="428" idx="7"/>
            <a:endCxn id="430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1" name="Shape 43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425" name="Shape 425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426" name="Shape 426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5" name="Shape 435"/>
          <p:cNvCxnSpPr>
            <a:stCxn id="425" idx="4"/>
            <a:endCxn id="434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6" name="Shape 436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7" name="Shape 437"/>
          <p:cNvCxnSpPr>
            <a:stCxn id="426" idx="6"/>
            <a:endCxn id="436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8" name="Shape 428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9" name="Shape 439"/>
          <p:cNvCxnSpPr>
            <a:stCxn id="426" idx="5"/>
            <a:endCxn id="438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0" name="Shape 430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0" name="Shape 440"/>
          <p:cNvCxnSpPr>
            <a:stCxn id="436" idx="6"/>
            <a:endCxn id="430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1" name="Shape 441"/>
          <p:cNvCxnSpPr>
            <a:stCxn id="438" idx="7"/>
            <a:endCxn id="430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2" name="Shape 442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444" name="Shape 444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7" name="Shape 447"/>
          <p:cNvCxnSpPr>
            <a:stCxn id="425" idx="5"/>
            <a:endCxn id="446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8" name="Shape 448"/>
          <p:cNvCxnSpPr>
            <a:stCxn id="446" idx="6"/>
            <a:endCxn id="428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Shape 453"/>
          <p:cNvCxnSpPr>
            <a:stCxn id="454" idx="6"/>
            <a:endCxn id="455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" name="Shape 456"/>
          <p:cNvCxnSpPr>
            <a:stCxn id="455" idx="4"/>
            <a:endCxn id="457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>
            <a:stCxn id="459" idx="6"/>
            <a:endCxn id="460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" name="Shape 461"/>
          <p:cNvCxnSpPr>
            <a:stCxn id="457" idx="7"/>
            <a:endCxn id="460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2" name="Shape 46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454" name="Shape 454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455" name="Shape 455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6" name="Shape 466"/>
          <p:cNvCxnSpPr>
            <a:stCxn id="454" idx="4"/>
            <a:endCxn id="465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9" name="Shape 459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7" name="Shape 467"/>
          <p:cNvCxnSpPr>
            <a:stCxn id="455" idx="6"/>
            <a:endCxn id="459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" name="Shape 457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9" name="Shape 469"/>
          <p:cNvCxnSpPr>
            <a:stCxn id="455" idx="5"/>
            <a:endCxn id="468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0" name="Shape 460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0" name="Shape 470"/>
          <p:cNvCxnSpPr>
            <a:stCxn id="468" idx="7"/>
            <a:endCxn id="460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1" name="Shape 471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473" name="Shape 473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6" name="Shape 476"/>
          <p:cNvCxnSpPr>
            <a:stCxn id="454" idx="5"/>
            <a:endCxn id="475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7" name="Shape 477"/>
          <p:cNvCxnSpPr>
            <a:stCxn id="475" idx="6"/>
            <a:endCxn id="457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Shape 482"/>
          <p:cNvCxnSpPr>
            <a:stCxn id="483" idx="6"/>
            <a:endCxn id="484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5" name="Shape 485"/>
          <p:cNvCxnSpPr>
            <a:stCxn id="484" idx="4"/>
            <a:endCxn id="486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7" name="Shape 487"/>
          <p:cNvCxnSpPr>
            <a:stCxn id="488" idx="6"/>
            <a:endCxn id="489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0" name="Shape 490"/>
          <p:cNvCxnSpPr>
            <a:stCxn id="486" idx="7"/>
            <a:endCxn id="489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1" name="Shape 49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483" name="Shape 483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484" name="Shape 484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5" name="Shape 495"/>
          <p:cNvCxnSpPr>
            <a:stCxn id="483" idx="4"/>
            <a:endCxn id="494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8" name="Shape 488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6" name="Shape 496"/>
          <p:cNvCxnSpPr>
            <a:stCxn id="484" idx="6"/>
            <a:endCxn id="488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6" name="Shape 486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8" name="Shape 498"/>
          <p:cNvCxnSpPr>
            <a:stCxn id="484" idx="5"/>
            <a:endCxn id="497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9" name="Shape 489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9" name="Shape 499"/>
          <p:cNvCxnSpPr>
            <a:stCxn id="497" idx="7"/>
            <a:endCxn id="489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0" name="Shape 500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502" name="Shape 502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5" name="Shape 505"/>
          <p:cNvCxnSpPr>
            <a:stCxn id="483" idx="5"/>
            <a:endCxn id="504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6" name="Shape 506"/>
          <p:cNvCxnSpPr>
            <a:stCxn id="504" idx="6"/>
            <a:endCxn id="486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Shape 513"/>
          <p:cNvCxnSpPr>
            <a:stCxn id="514" idx="6"/>
            <a:endCxn id="515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6" name="Shape 516"/>
          <p:cNvCxnSpPr>
            <a:stCxn id="515" idx="4"/>
            <a:endCxn id="517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8" name="Shape 518"/>
          <p:cNvCxnSpPr>
            <a:stCxn id="519" idx="6"/>
            <a:endCxn id="520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1" name="Shape 521"/>
          <p:cNvCxnSpPr>
            <a:stCxn id="517" idx="7"/>
            <a:endCxn id="520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2" name="Shape 52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514" name="Shape 514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515" name="Shape 515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4" name="Shape 524"/>
          <p:cNvCxnSpPr>
            <a:stCxn id="514" idx="4"/>
            <a:endCxn id="523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9" name="Shape 519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5" name="Shape 525"/>
          <p:cNvCxnSpPr>
            <a:stCxn id="515" idx="6"/>
            <a:endCxn id="519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7" name="Shape 517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7" name="Shape 527"/>
          <p:cNvCxnSpPr>
            <a:stCxn id="515" idx="5"/>
            <a:endCxn id="526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0" name="Shape 520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8" name="Shape 528"/>
          <p:cNvCxnSpPr>
            <a:stCxn id="526" idx="7"/>
            <a:endCxn id="520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29" name="Shape 529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531" name="Shape 531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4" name="Shape 534"/>
          <p:cNvCxnSpPr>
            <a:stCxn id="514" idx="5"/>
            <a:endCxn id="533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5" name="Shape 535"/>
          <p:cNvCxnSpPr>
            <a:stCxn id="533" idx="6"/>
            <a:endCxn id="517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3559233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>
            <a:stCxn id="542" idx="7"/>
            <a:endCxn id="543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4" name="Shape 54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cxnSp>
        <p:nvCxnSpPr>
          <p:cNvPr id="545" name="Shape 545"/>
          <p:cNvCxnSpPr>
            <a:stCxn id="546" idx="6"/>
            <a:endCxn id="547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8" name="Shape 548"/>
          <p:cNvCxnSpPr>
            <a:stCxn id="547" idx="4"/>
            <a:endCxn id="549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0" name="Shape 550"/>
          <p:cNvCxnSpPr>
            <a:stCxn id="551" idx="6"/>
            <a:endCxn id="543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2" name="Shape 552"/>
          <p:cNvCxnSpPr>
            <a:stCxn id="549" idx="7"/>
            <a:endCxn id="543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3" name="Shape 55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546" name="Shape 546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547" name="Shape 547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5" name="Shape 555"/>
          <p:cNvCxnSpPr>
            <a:stCxn id="546" idx="4"/>
            <a:endCxn id="554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1" name="Shape 551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Shape 556"/>
          <p:cNvCxnSpPr>
            <a:stCxn id="547" idx="6"/>
            <a:endCxn id="551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9" name="Shape 549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7" name="Shape 557"/>
          <p:cNvCxnSpPr>
            <a:stCxn id="547" idx="5"/>
            <a:endCxn id="542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3" name="Shape 543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560" name="Shape 560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3" name="Shape 563"/>
          <p:cNvCxnSpPr>
            <a:stCxn id="546" idx="5"/>
            <a:endCxn id="562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4" name="Shape 564"/>
          <p:cNvCxnSpPr>
            <a:stCxn id="562" idx="6"/>
            <a:endCxn id="549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3559233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Shape 570"/>
          <p:cNvCxnSpPr>
            <a:stCxn id="571" idx="7"/>
            <a:endCxn id="572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3" name="Shape 57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cxnSp>
        <p:nvCxnSpPr>
          <p:cNvPr id="574" name="Shape 574"/>
          <p:cNvCxnSpPr>
            <a:stCxn id="575" idx="6"/>
            <a:endCxn id="576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7" name="Shape 577"/>
          <p:cNvCxnSpPr>
            <a:stCxn id="576" idx="4"/>
            <a:endCxn id="578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9" name="Shape 579"/>
          <p:cNvCxnSpPr>
            <a:stCxn id="580" idx="6"/>
            <a:endCxn id="572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1" name="Shape 581"/>
          <p:cNvCxnSpPr>
            <a:stCxn id="578" idx="7"/>
            <a:endCxn id="572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2" name="Shape 58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575" name="Shape 575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576" name="Shape 576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4" name="Shape 584"/>
          <p:cNvCxnSpPr>
            <a:stCxn id="575" idx="4"/>
            <a:endCxn id="583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0" name="Shape 580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5" name="Shape 585"/>
          <p:cNvCxnSpPr>
            <a:stCxn id="576" idx="6"/>
            <a:endCxn id="580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8" name="Shape 578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6" name="Shape 586"/>
          <p:cNvCxnSpPr>
            <a:stCxn id="576" idx="5"/>
            <a:endCxn id="571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2" name="Shape 572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589" name="Shape 589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2" name="Shape 592"/>
          <p:cNvCxnSpPr>
            <a:stCxn id="575" idx="5"/>
            <a:endCxn id="591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>
            <a:stCxn id="591" idx="6"/>
            <a:endCxn id="578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Week 3 Feedback</a:t>
            </a:r>
          </a:p>
        </p:txBody>
      </p:sp>
      <p:sp>
        <p:nvSpPr>
          <p:cNvPr id="75" name="Shape 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447800"/>
            <a:ext cx="73342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Shape 600"/>
          <p:cNvCxnSpPr>
            <a:stCxn id="601" idx="7"/>
            <a:endCxn id="602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3" name="Shape 603"/>
          <p:cNvCxnSpPr>
            <a:stCxn id="604" idx="6"/>
            <a:endCxn id="605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6" name="Shape 606"/>
          <p:cNvCxnSpPr>
            <a:stCxn id="605" idx="4"/>
            <a:endCxn id="607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8" name="Shape 608"/>
          <p:cNvCxnSpPr>
            <a:stCxn id="609" idx="6"/>
            <a:endCxn id="602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0" name="Shape 610"/>
          <p:cNvCxnSpPr>
            <a:stCxn id="607" idx="7"/>
            <a:endCxn id="602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11" name="Shape 61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604" name="Shape 604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605" name="Shape 605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3" name="Shape 613"/>
          <p:cNvCxnSpPr>
            <a:stCxn id="604" idx="4"/>
            <a:endCxn id="612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9" name="Shape 609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4" name="Shape 614"/>
          <p:cNvCxnSpPr>
            <a:stCxn id="605" idx="6"/>
            <a:endCxn id="609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7" name="Shape 607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5" name="Shape 615"/>
          <p:cNvCxnSpPr>
            <a:stCxn id="605" idx="5"/>
            <a:endCxn id="601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2" name="Shape 602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618" name="Shape 618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21" name="Shape 621"/>
          <p:cNvCxnSpPr>
            <a:stCxn id="604" idx="5"/>
            <a:endCxn id="620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2" name="Shape 622"/>
          <p:cNvCxnSpPr>
            <a:stCxn id="620" idx="6"/>
            <a:endCxn id="607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4505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Shape 629"/>
          <p:cNvCxnSpPr>
            <a:stCxn id="630" idx="7"/>
            <a:endCxn id="631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2" name="Shape 632"/>
          <p:cNvCxnSpPr>
            <a:stCxn id="633" idx="6"/>
            <a:endCxn id="634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5" name="Shape 635"/>
          <p:cNvCxnSpPr>
            <a:stCxn id="634" idx="4"/>
            <a:endCxn id="636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7" name="Shape 637"/>
          <p:cNvCxnSpPr>
            <a:stCxn id="638" idx="6"/>
            <a:endCxn id="631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9" name="Shape 639"/>
          <p:cNvCxnSpPr>
            <a:stCxn id="636" idx="7"/>
            <a:endCxn id="631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40" name="Shape 64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633" name="Shape 633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634" name="Shape 634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42" name="Shape 642"/>
          <p:cNvCxnSpPr>
            <a:stCxn id="633" idx="4"/>
            <a:endCxn id="641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8" name="Shape 638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43" name="Shape 643"/>
          <p:cNvCxnSpPr>
            <a:stCxn id="634" idx="6"/>
            <a:endCxn id="638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6" name="Shape 636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44" name="Shape 644"/>
          <p:cNvCxnSpPr>
            <a:stCxn id="634" idx="5"/>
            <a:endCxn id="630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1" name="Shape 631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6" name="Shape 646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647" name="Shape 647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50" name="Shape 650"/>
          <p:cNvCxnSpPr>
            <a:stCxn id="633" idx="5"/>
            <a:endCxn id="649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51" name="Shape 651"/>
          <p:cNvCxnSpPr>
            <a:stCxn id="649" idx="6"/>
            <a:endCxn id="636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75" y="4505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Shape 657"/>
          <p:cNvCxnSpPr>
            <a:stCxn id="658" idx="6"/>
            <a:endCxn id="659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0" name="Shape 66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cxnSp>
        <p:nvCxnSpPr>
          <p:cNvPr id="661" name="Shape 661"/>
          <p:cNvCxnSpPr>
            <a:stCxn id="662" idx="7"/>
            <a:endCxn id="663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4" name="Shape 664"/>
          <p:cNvCxnSpPr>
            <a:stCxn id="665" idx="6"/>
            <a:endCxn id="666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7" name="Shape 667"/>
          <p:cNvCxnSpPr>
            <a:stCxn id="666" idx="4"/>
            <a:endCxn id="659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8" name="Shape 668"/>
          <p:cNvCxnSpPr>
            <a:stCxn id="669" idx="6"/>
            <a:endCxn id="663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0" name="Shape 670"/>
          <p:cNvCxnSpPr>
            <a:stCxn id="659" idx="7"/>
            <a:endCxn id="663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1" name="Shape 67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665" name="Shape 665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666" name="Shape 666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3" name="Shape 673"/>
          <p:cNvCxnSpPr>
            <a:stCxn id="665" idx="4"/>
            <a:endCxn id="672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9" name="Shape 669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4" name="Shape 674"/>
          <p:cNvCxnSpPr>
            <a:stCxn id="666" idx="6"/>
            <a:endCxn id="669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59" name="Shape 659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5" name="Shape 675"/>
          <p:cNvCxnSpPr>
            <a:stCxn id="666" idx="5"/>
            <a:endCxn id="662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3" name="Shape 663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678" name="Shape 678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80" name="Shape 680"/>
          <p:cNvCxnSpPr>
            <a:stCxn id="665" idx="5"/>
            <a:endCxn id="658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75" y="4505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Shape 686"/>
          <p:cNvCxnSpPr>
            <a:stCxn id="687" idx="6"/>
            <a:endCxn id="688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9" name="Shape 6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cxnSp>
        <p:nvCxnSpPr>
          <p:cNvPr id="690" name="Shape 690"/>
          <p:cNvCxnSpPr>
            <a:stCxn id="691" idx="7"/>
            <a:endCxn id="692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3" name="Shape 693"/>
          <p:cNvCxnSpPr>
            <a:stCxn id="694" idx="6"/>
            <a:endCxn id="695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6" name="Shape 696"/>
          <p:cNvCxnSpPr>
            <a:stCxn id="695" idx="4"/>
            <a:endCxn id="688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7" name="Shape 697"/>
          <p:cNvCxnSpPr>
            <a:stCxn id="698" idx="6"/>
            <a:endCxn id="692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9" name="Shape 699"/>
          <p:cNvCxnSpPr>
            <a:stCxn id="688" idx="7"/>
            <a:endCxn id="692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00" name="Shape 70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694" name="Shape 694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695" name="Shape 695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02" name="Shape 702"/>
          <p:cNvCxnSpPr>
            <a:stCxn id="694" idx="4"/>
            <a:endCxn id="701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8" name="Shape 698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03" name="Shape 703"/>
          <p:cNvCxnSpPr>
            <a:stCxn id="695" idx="6"/>
            <a:endCxn id="698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8" name="Shape 688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04" name="Shape 704"/>
          <p:cNvCxnSpPr>
            <a:stCxn id="695" idx="5"/>
            <a:endCxn id="691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2" name="Shape 692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707" name="Shape 707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09" name="Shape 709"/>
          <p:cNvCxnSpPr>
            <a:stCxn id="694" idx="5"/>
            <a:endCxn id="687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75" y="4505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Shape 716"/>
          <p:cNvCxnSpPr>
            <a:stCxn id="717" idx="7"/>
            <a:endCxn id="718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19" name="Shape 719"/>
          <p:cNvCxnSpPr>
            <a:stCxn id="720" idx="6"/>
            <a:endCxn id="721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2" name="Shape 722"/>
          <p:cNvCxnSpPr>
            <a:stCxn id="721" idx="4"/>
            <a:endCxn id="723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4" name="Shape 724"/>
          <p:cNvCxnSpPr>
            <a:stCxn id="725" idx="6"/>
            <a:endCxn id="718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26" name="Shape 726"/>
          <p:cNvCxnSpPr>
            <a:stCxn id="723" idx="7"/>
            <a:endCxn id="718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27" name="Shape 72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720" name="Shape 720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721" name="Shape 721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29" name="Shape 729"/>
          <p:cNvCxnSpPr>
            <a:stCxn id="720" idx="4"/>
            <a:endCxn id="728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25" name="Shape 725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30" name="Shape 730"/>
          <p:cNvCxnSpPr>
            <a:stCxn id="721" idx="6"/>
            <a:endCxn id="725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23" name="Shape 723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31" name="Shape 731"/>
          <p:cNvCxnSpPr>
            <a:stCxn id="721" idx="5"/>
            <a:endCxn id="717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18" name="Shape 718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3" name="Shape 733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734" name="Shape 734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37" name="Shape 737"/>
          <p:cNvCxnSpPr>
            <a:stCxn id="720" idx="5"/>
            <a:endCxn id="736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8" name="Shape 738"/>
          <p:cNvCxnSpPr>
            <a:stCxn id="736" idx="6"/>
            <a:endCxn id="723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3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Shape 745"/>
          <p:cNvCxnSpPr>
            <a:stCxn id="746" idx="7"/>
            <a:endCxn id="747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8" name="Shape 748"/>
          <p:cNvCxnSpPr>
            <a:stCxn id="749" idx="6"/>
            <a:endCxn id="750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1" name="Shape 751"/>
          <p:cNvCxnSpPr>
            <a:stCxn id="750" idx="4"/>
            <a:endCxn id="752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3" name="Shape 753"/>
          <p:cNvCxnSpPr>
            <a:stCxn id="754" idx="6"/>
            <a:endCxn id="747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5" name="Shape 755"/>
          <p:cNvCxnSpPr>
            <a:stCxn id="752" idx="7"/>
            <a:endCxn id="747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6" name="Shape 75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749" name="Shape 749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750" name="Shape 750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58" name="Shape 758"/>
          <p:cNvCxnSpPr>
            <a:stCxn id="749" idx="4"/>
            <a:endCxn id="757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4" name="Shape 754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59" name="Shape 759"/>
          <p:cNvCxnSpPr>
            <a:stCxn id="750" idx="6"/>
            <a:endCxn id="754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2" name="Shape 752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0" name="Shape 760"/>
          <p:cNvCxnSpPr>
            <a:stCxn id="750" idx="5"/>
            <a:endCxn id="746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47" name="Shape 747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Shape 762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763" name="Shape 763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6" name="Shape 766"/>
          <p:cNvCxnSpPr>
            <a:stCxn id="749" idx="5"/>
            <a:endCxn id="765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7" name="Shape 767"/>
          <p:cNvCxnSpPr>
            <a:stCxn id="765" idx="6"/>
            <a:endCxn id="752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>
            <a:stCxn id="775" idx="7"/>
            <a:endCxn id="776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7" name="Shape 777"/>
          <p:cNvCxnSpPr>
            <a:stCxn id="778" idx="6"/>
            <a:endCxn id="779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0" name="Shape 780"/>
          <p:cNvCxnSpPr>
            <a:stCxn id="779" idx="4"/>
            <a:endCxn id="781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2" name="Shape 782"/>
          <p:cNvCxnSpPr>
            <a:stCxn id="783" idx="6"/>
            <a:endCxn id="776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4" name="Shape 784"/>
          <p:cNvCxnSpPr>
            <a:stCxn id="781" idx="7"/>
            <a:endCxn id="776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5" name="Shape 78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778" name="Shape 778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779" name="Shape 779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7" name="Shape 787"/>
          <p:cNvCxnSpPr>
            <a:stCxn id="778" idx="4"/>
            <a:endCxn id="786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3" name="Shape 783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8" name="Shape 788"/>
          <p:cNvCxnSpPr>
            <a:stCxn id="779" idx="6"/>
            <a:endCxn id="783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1" name="Shape 781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9" name="Shape 789"/>
          <p:cNvCxnSpPr>
            <a:stCxn id="779" idx="5"/>
            <a:endCxn id="775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6" name="Shape 776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792" name="Shape 792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95" name="Shape 795"/>
          <p:cNvCxnSpPr>
            <a:stCxn id="778" idx="5"/>
            <a:endCxn id="794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6" name="Shape 796"/>
          <p:cNvCxnSpPr>
            <a:stCxn id="794" idx="6"/>
            <a:endCxn id="781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1" name="Shape 801"/>
          <p:cNvCxnSpPr>
            <a:stCxn id="802" idx="4"/>
            <a:endCxn id="803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4" name="Shape 80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43531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Shape 806"/>
          <p:cNvCxnSpPr>
            <a:stCxn id="807" idx="7"/>
            <a:endCxn id="808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09" name="Shape 809"/>
          <p:cNvCxnSpPr>
            <a:stCxn id="802" idx="6"/>
            <a:endCxn id="810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1" name="Shape 811"/>
          <p:cNvCxnSpPr>
            <a:stCxn id="810" idx="4"/>
            <a:endCxn id="812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3" name="Shape 813"/>
          <p:cNvCxnSpPr>
            <a:stCxn id="814" idx="6"/>
            <a:endCxn id="808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5" name="Shape 815"/>
          <p:cNvCxnSpPr>
            <a:stCxn id="812" idx="7"/>
            <a:endCxn id="808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16" name="Shape 81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802" name="Shape 802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810" name="Shape 810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17" name="Shape 817"/>
          <p:cNvCxnSpPr>
            <a:stCxn id="810" idx="6"/>
            <a:endCxn id="814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12" name="Shape 812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18" name="Shape 818"/>
          <p:cNvCxnSpPr>
            <a:stCxn id="810" idx="5"/>
            <a:endCxn id="807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8" name="Shape 808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821" name="Shape 821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24" name="Shape 824"/>
          <p:cNvCxnSpPr>
            <a:stCxn id="802" idx="5"/>
            <a:endCxn id="823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25" name="Shape 825"/>
          <p:cNvCxnSpPr>
            <a:stCxn id="823" idx="6"/>
            <a:endCxn id="812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0" name="Shape 830"/>
          <p:cNvCxnSpPr>
            <a:stCxn id="831" idx="4"/>
            <a:endCxn id="832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3" name="Shape 8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43531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5" name="Shape 835"/>
          <p:cNvCxnSpPr>
            <a:stCxn id="836" idx="7"/>
            <a:endCxn id="837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8" name="Shape 838"/>
          <p:cNvCxnSpPr>
            <a:stCxn id="831" idx="6"/>
            <a:endCxn id="839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0" name="Shape 840"/>
          <p:cNvCxnSpPr>
            <a:stCxn id="839" idx="4"/>
            <a:endCxn id="841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2" name="Shape 842"/>
          <p:cNvCxnSpPr>
            <a:stCxn id="843" idx="6"/>
            <a:endCxn id="837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4" name="Shape 844"/>
          <p:cNvCxnSpPr>
            <a:stCxn id="841" idx="7"/>
            <a:endCxn id="837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45" name="Shape 84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831" name="Shape 831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839" name="Shape 839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46" name="Shape 846"/>
          <p:cNvCxnSpPr>
            <a:stCxn id="839" idx="6"/>
            <a:endCxn id="843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41" name="Shape 841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47" name="Shape 847"/>
          <p:cNvCxnSpPr>
            <a:stCxn id="839" idx="5"/>
            <a:endCxn id="836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7" name="Shape 837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9" name="Shape 849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850" name="Shape 850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53" name="Shape 853"/>
          <p:cNvCxnSpPr>
            <a:stCxn id="831" idx="5"/>
            <a:endCxn id="852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4" name="Shape 854"/>
          <p:cNvCxnSpPr>
            <a:stCxn id="852" idx="6"/>
            <a:endCxn id="841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9" name="Shape 859"/>
          <p:cNvCxnSpPr>
            <a:stCxn id="860" idx="4"/>
            <a:endCxn id="861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62" name="Shape 86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Shape 864"/>
          <p:cNvCxnSpPr>
            <a:stCxn id="865" idx="7"/>
            <a:endCxn id="866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7" name="Shape 867"/>
          <p:cNvCxnSpPr>
            <a:stCxn id="860" idx="6"/>
            <a:endCxn id="868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9" name="Shape 869"/>
          <p:cNvCxnSpPr>
            <a:stCxn id="868" idx="4"/>
            <a:endCxn id="870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1" name="Shape 871"/>
          <p:cNvCxnSpPr>
            <a:stCxn id="872" idx="6"/>
            <a:endCxn id="866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3" name="Shape 873"/>
          <p:cNvCxnSpPr>
            <a:stCxn id="870" idx="7"/>
            <a:endCxn id="866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4" name="Shape 87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860" name="Shape 860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868" name="Shape 868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75" name="Shape 875"/>
          <p:cNvCxnSpPr>
            <a:stCxn id="868" idx="6"/>
            <a:endCxn id="872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0" name="Shape 870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76" name="Shape 876"/>
          <p:cNvCxnSpPr>
            <a:stCxn id="868" idx="5"/>
            <a:endCxn id="865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66" name="Shape 866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8" name="Shape 878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879" name="Shape 879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82" name="Shape 882"/>
          <p:cNvCxnSpPr>
            <a:stCxn id="860" idx="5"/>
            <a:endCxn id="881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3" name="Shape 883"/>
          <p:cNvCxnSpPr>
            <a:stCxn id="881" idx="6"/>
            <a:endCxn id="870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Week 3 Feedback</a:t>
            </a:r>
          </a:p>
        </p:txBody>
      </p:sp>
      <p:sp>
        <p:nvSpPr>
          <p:cNvPr id="82" name="Shape 8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414462"/>
            <a:ext cx="733425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8" name="Shape 888"/>
          <p:cNvCxnSpPr>
            <a:stCxn id="889" idx="4"/>
            <a:endCxn id="890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1" name="Shape 89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smart bunny exploring a labyrinth with chalk (to mark visited destinations)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and thread (to retrace steps).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75" y="2600531"/>
            <a:ext cx="813301" cy="5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3" name="Shape 893"/>
          <p:cNvCxnSpPr>
            <a:stCxn id="894" idx="7"/>
            <a:endCxn id="895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6" name="Shape 896"/>
          <p:cNvCxnSpPr>
            <a:stCxn id="889" idx="6"/>
            <a:endCxn id="897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8" name="Shape 898"/>
          <p:cNvCxnSpPr>
            <a:stCxn id="897" idx="4"/>
            <a:endCxn id="899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0" name="Shape 900"/>
          <p:cNvCxnSpPr>
            <a:stCxn id="901" idx="6"/>
            <a:endCxn id="895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2" name="Shape 902"/>
          <p:cNvCxnSpPr>
            <a:stCxn id="899" idx="7"/>
            <a:endCxn id="895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889" name="Shape 889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897" name="Shape 897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Shape 904"/>
          <p:cNvCxnSpPr>
            <a:stCxn id="897" idx="6"/>
            <a:endCxn id="901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9" name="Shape 899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5" name="Shape 905"/>
          <p:cNvCxnSpPr>
            <a:stCxn id="897" idx="5"/>
            <a:endCxn id="894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5" name="Shape 895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6007175" y="3041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6655575" y="3040000"/>
            <a:ext cx="18789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but not fully explored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visited, and fully explored</a:t>
            </a:r>
          </a:p>
        </p:txBody>
      </p:sp>
      <p:sp>
        <p:nvSpPr>
          <p:cNvPr id="908" name="Shape 908"/>
          <p:cNvSpPr/>
          <p:nvPr/>
        </p:nvSpPr>
        <p:spPr>
          <a:xfrm>
            <a:off x="6007175" y="3727599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6007175" y="4565799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1" name="Shape 911"/>
          <p:cNvCxnSpPr>
            <a:stCxn id="889" idx="5"/>
            <a:endCxn id="910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2" name="Shape 912"/>
          <p:cNvCxnSpPr>
            <a:stCxn id="910" idx="6"/>
            <a:endCxn id="899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8" name="Shape 91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609600" y="1444500"/>
            <a:ext cx="7924800" cy="5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930450" y="1444500"/>
            <a:ext cx="7283100" cy="417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dfs(u, cur_time):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u.start_time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.status = "in_progress"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u.neighbors: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v.status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"unvisited":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= dfs(v, cur_time)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u.end_time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u.status = "done"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cur_time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30450" y="5603400"/>
            <a:ext cx="7283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O(|V|+|E|)</a:t>
            </a:r>
          </a:p>
        </p:txBody>
      </p:sp>
      <p:sp>
        <p:nvSpPr>
          <p:cNvPr id="922" name="Shape 922"/>
          <p:cNvSpPr/>
          <p:nvPr/>
        </p:nvSpPr>
        <p:spPr>
          <a:xfrm>
            <a:off x="5245175" y="2813199"/>
            <a:ext cx="248400" cy="2484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4254575" y="4641999"/>
            <a:ext cx="248400" cy="2484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Shape 93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931" name="Shape 931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932" name="Shape 932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3" name="Shape 933"/>
          <p:cNvCxnSpPr>
            <a:stCxn id="931" idx="6"/>
            <a:endCxn id="932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4" name="Shape 934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5" name="Shape 935"/>
          <p:cNvCxnSpPr>
            <a:stCxn id="931" idx="4"/>
            <a:endCxn id="934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6" name="Shape 936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7" name="Shape 937"/>
          <p:cNvCxnSpPr>
            <a:stCxn id="932" idx="6"/>
            <a:endCxn id="936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8" name="Shape 938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39" name="Shape 939"/>
          <p:cNvCxnSpPr>
            <a:stCxn id="932" idx="4"/>
            <a:endCxn id="938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0" name="Shape 940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41" name="Shape 941"/>
          <p:cNvCxnSpPr>
            <a:stCxn id="932" idx="5"/>
            <a:endCxn id="940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2" name="Shape 942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43" name="Shape 943"/>
          <p:cNvCxnSpPr>
            <a:stCxn id="936" idx="6"/>
            <a:endCxn id="942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4" name="Shape 944"/>
          <p:cNvCxnSpPr>
            <a:stCxn id="940" idx="7"/>
            <a:endCxn id="942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5" name="Shape 945"/>
          <p:cNvCxnSpPr>
            <a:stCxn id="938" idx="7"/>
            <a:endCxn id="942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6" name="Shape 946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47" name="Shape 947"/>
          <p:cNvCxnSpPr>
            <a:stCxn id="931" idx="5"/>
            <a:endCxn id="946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8" name="Shape 948"/>
          <p:cNvCxnSpPr>
            <a:stCxn id="946" idx="6"/>
            <a:endCxn id="938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9" name="Shape 949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55" name="Shape 955"/>
          <p:cNvCxnSpPr>
            <a:stCxn id="956" idx="6"/>
            <a:endCxn id="957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8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956" name="Shape 956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957" name="Shape 957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1" name="Shape 961"/>
          <p:cNvCxnSpPr>
            <a:stCxn id="956" idx="4"/>
            <a:endCxn id="960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2" name="Shape 962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3" name="Shape 963"/>
          <p:cNvCxnSpPr>
            <a:stCxn id="957" idx="6"/>
            <a:endCxn id="962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4" name="Shape 964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5" name="Shape 965"/>
          <p:cNvCxnSpPr>
            <a:stCxn id="957" idx="4"/>
            <a:endCxn id="964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6" name="Shape 966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7" name="Shape 967"/>
          <p:cNvCxnSpPr>
            <a:stCxn id="957" idx="5"/>
            <a:endCxn id="966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8" name="Shape 968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69" name="Shape 969"/>
          <p:cNvCxnSpPr>
            <a:stCxn id="962" idx="6"/>
            <a:endCxn id="968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0" name="Shape 970"/>
          <p:cNvCxnSpPr>
            <a:stCxn id="966" idx="7"/>
            <a:endCxn id="968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1" name="Shape 971"/>
          <p:cNvCxnSpPr>
            <a:stCxn id="964" idx="7"/>
            <a:endCxn id="968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2" name="Shape 972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73" name="Shape 973"/>
          <p:cNvCxnSpPr>
            <a:stCxn id="956" idx="5"/>
            <a:endCxn id="972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4" name="Shape 974"/>
          <p:cNvCxnSpPr>
            <a:stCxn id="972" idx="6"/>
            <a:endCxn id="964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5" name="Shape 975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977" name="Shape 977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83" name="Shape 983"/>
          <p:cNvCxnSpPr>
            <a:stCxn id="984" idx="6"/>
            <a:endCxn id="985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8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984" name="Shape 984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985" name="Shape 985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89" name="Shape 989"/>
          <p:cNvCxnSpPr>
            <a:stCxn id="984" idx="4"/>
            <a:endCxn id="988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0" name="Shape 990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91" name="Shape 991"/>
          <p:cNvCxnSpPr>
            <a:stCxn id="985" idx="6"/>
            <a:endCxn id="990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2" name="Shape 992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93" name="Shape 993"/>
          <p:cNvCxnSpPr>
            <a:stCxn id="985" idx="4"/>
            <a:endCxn id="992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4" name="Shape 994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95" name="Shape 995"/>
          <p:cNvCxnSpPr>
            <a:stCxn id="985" idx="5"/>
            <a:endCxn id="994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6" name="Shape 996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97" name="Shape 997"/>
          <p:cNvCxnSpPr>
            <a:stCxn id="990" idx="6"/>
            <a:endCxn id="996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8" name="Shape 998"/>
          <p:cNvCxnSpPr>
            <a:stCxn id="994" idx="7"/>
            <a:endCxn id="996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9" name="Shape 999"/>
          <p:cNvCxnSpPr>
            <a:stCxn id="992" idx="7"/>
            <a:endCxn id="996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0" name="Shape 1000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01" name="Shape 1001"/>
          <p:cNvCxnSpPr>
            <a:stCxn id="984" idx="5"/>
            <a:endCxn id="1000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2" name="Shape 1002"/>
          <p:cNvCxnSpPr>
            <a:stCxn id="1000" idx="6"/>
            <a:endCxn id="992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3" name="Shape 1003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005" name="Shape 1005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06" name="Shape 1006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16" name="Shape 1016"/>
          <p:cNvCxnSpPr>
            <a:stCxn id="1017" idx="6"/>
            <a:endCxn id="1018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8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017" name="Shape 1017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018" name="Shape 1018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2" name="Shape 1022"/>
          <p:cNvCxnSpPr>
            <a:stCxn id="1017" idx="4"/>
            <a:endCxn id="1021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3" name="Shape 1023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4" name="Shape 1024"/>
          <p:cNvCxnSpPr>
            <a:stCxn id="1018" idx="6"/>
            <a:endCxn id="1023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5" name="Shape 1025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6" name="Shape 1026"/>
          <p:cNvCxnSpPr>
            <a:stCxn id="1018" idx="4"/>
            <a:endCxn id="1025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7" name="Shape 1027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8" name="Shape 1028"/>
          <p:cNvCxnSpPr>
            <a:stCxn id="1018" idx="5"/>
            <a:endCxn id="1027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9" name="Shape 1029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30" name="Shape 1030"/>
          <p:cNvCxnSpPr>
            <a:stCxn id="1023" idx="6"/>
            <a:endCxn id="1029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1" name="Shape 1031"/>
          <p:cNvCxnSpPr>
            <a:stCxn id="1027" idx="7"/>
            <a:endCxn id="1029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2" name="Shape 1032"/>
          <p:cNvCxnSpPr>
            <a:stCxn id="1025" idx="7"/>
            <a:endCxn id="1029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3" name="Shape 1033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34" name="Shape 1034"/>
          <p:cNvCxnSpPr>
            <a:stCxn id="1017" idx="5"/>
            <a:endCxn id="1033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5" name="Shape 1035"/>
          <p:cNvCxnSpPr>
            <a:stCxn id="1033" idx="6"/>
            <a:endCxn id="1025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6" name="Shape 1036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038" name="Shape 1038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39" name="Shape 1039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49" name="Shape 1049"/>
          <p:cNvCxnSpPr>
            <a:stCxn id="1050" idx="6"/>
            <a:endCxn id="1051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050" name="Shape 1050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051" name="Shape 1051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55" name="Shape 1055"/>
          <p:cNvCxnSpPr>
            <a:stCxn id="1050" idx="4"/>
            <a:endCxn id="1054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6" name="Shape 1056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57" name="Shape 1057"/>
          <p:cNvCxnSpPr>
            <a:stCxn id="1051" idx="6"/>
            <a:endCxn id="1056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8" name="Shape 1058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59" name="Shape 1059"/>
          <p:cNvCxnSpPr>
            <a:stCxn id="1051" idx="4"/>
            <a:endCxn id="1058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0" name="Shape 1060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61" name="Shape 1061"/>
          <p:cNvCxnSpPr>
            <a:stCxn id="1051" idx="5"/>
            <a:endCxn id="1060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2" name="Shape 1062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63" name="Shape 1063"/>
          <p:cNvCxnSpPr>
            <a:stCxn id="1056" idx="6"/>
            <a:endCxn id="1062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4" name="Shape 1064"/>
          <p:cNvCxnSpPr>
            <a:stCxn id="1060" idx="7"/>
            <a:endCxn id="1062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5" name="Shape 1065"/>
          <p:cNvCxnSpPr>
            <a:stCxn id="1058" idx="7"/>
            <a:endCxn id="1062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6" name="Shape 1066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67" name="Shape 1067"/>
          <p:cNvCxnSpPr>
            <a:stCxn id="1050" idx="5"/>
            <a:endCxn id="1066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8" name="Shape 1068"/>
          <p:cNvCxnSpPr>
            <a:stCxn id="1066" idx="6"/>
            <a:endCxn id="1058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9" name="Shape 1069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071" name="Shape 1071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072" name="Shape 1072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82" name="Shape 1082"/>
          <p:cNvCxnSpPr>
            <a:stCxn id="1083" idx="6"/>
            <a:endCxn id="1084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85" name="Shape 1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451207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083" name="Shape 1083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084" name="Shape 1084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88" name="Shape 1088"/>
          <p:cNvCxnSpPr>
            <a:stCxn id="1083" idx="4"/>
            <a:endCxn id="1087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9" name="Shape 1089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0" name="Shape 1090"/>
          <p:cNvCxnSpPr>
            <a:stCxn id="1084" idx="6"/>
            <a:endCxn id="1089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1" name="Shape 1091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2" name="Shape 1092"/>
          <p:cNvCxnSpPr>
            <a:stCxn id="1084" idx="4"/>
            <a:endCxn id="1091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3" name="Shape 1093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4" name="Shape 1094"/>
          <p:cNvCxnSpPr>
            <a:stCxn id="1084" idx="5"/>
            <a:endCxn id="1093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5" name="Shape 1095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6" name="Shape 1096"/>
          <p:cNvCxnSpPr>
            <a:stCxn id="1089" idx="6"/>
            <a:endCxn id="1095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7" name="Shape 1097"/>
          <p:cNvCxnSpPr>
            <a:stCxn id="1093" idx="7"/>
            <a:endCxn id="1095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8" name="Shape 1098"/>
          <p:cNvCxnSpPr>
            <a:stCxn id="1091" idx="7"/>
            <a:endCxn id="1095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9" name="Shape 1099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00" name="Shape 1100"/>
          <p:cNvCxnSpPr>
            <a:stCxn id="1083" idx="5"/>
            <a:endCxn id="1099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1" name="Shape 1101"/>
          <p:cNvCxnSpPr>
            <a:stCxn id="1099" idx="6"/>
            <a:endCxn id="1091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02" name="Shape 1102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104" name="Shape 1104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05" name="Shape 1105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1752625" y="412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14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16" name="Shape 1116"/>
          <p:cNvCxnSpPr>
            <a:stCxn id="1117" idx="6"/>
            <a:endCxn id="1118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4512071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Shape 112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117" name="Shape 1117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118" name="Shape 1118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1" name="Shape 1121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22" name="Shape 1122"/>
          <p:cNvCxnSpPr>
            <a:stCxn id="1117" idx="4"/>
            <a:endCxn id="1121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3" name="Shape 1123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24" name="Shape 1124"/>
          <p:cNvCxnSpPr>
            <a:stCxn id="1118" idx="6"/>
            <a:endCxn id="1123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5" name="Shape 1125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26" name="Shape 1126"/>
          <p:cNvCxnSpPr>
            <a:stCxn id="1118" idx="4"/>
            <a:endCxn id="1125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7" name="Shape 1127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28" name="Shape 1128"/>
          <p:cNvCxnSpPr>
            <a:stCxn id="1118" idx="5"/>
            <a:endCxn id="1127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9" name="Shape 1129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0" name="Shape 1130"/>
          <p:cNvCxnSpPr>
            <a:stCxn id="1123" idx="6"/>
            <a:endCxn id="1129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1" name="Shape 1131"/>
          <p:cNvCxnSpPr>
            <a:stCxn id="1127" idx="7"/>
            <a:endCxn id="1129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2" name="Shape 1132"/>
          <p:cNvCxnSpPr>
            <a:stCxn id="1125" idx="7"/>
            <a:endCxn id="1129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33" name="Shape 1133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34" name="Shape 1134"/>
          <p:cNvCxnSpPr>
            <a:stCxn id="1117" idx="5"/>
            <a:endCxn id="1133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5" name="Shape 1135"/>
          <p:cNvCxnSpPr>
            <a:stCxn id="1133" idx="6"/>
            <a:endCxn id="1125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36" name="Shape 1136"/>
          <p:cNvSpPr txBox="1"/>
          <p:nvPr/>
        </p:nvSpPr>
        <p:spPr>
          <a:xfrm>
            <a:off x="1768550" y="301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138" name="Shape 1138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39" name="Shape 1139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752625" y="412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14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Shape 1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2715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1" name="Shape 1151"/>
          <p:cNvCxnSpPr>
            <a:stCxn id="1152" idx="6"/>
            <a:endCxn id="1153" idx="2"/>
          </p:cNvCxnSpPr>
          <p:nvPr/>
        </p:nvCxnSpPr>
        <p:spPr>
          <a:xfrm>
            <a:off x="3448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4" name="Shape 115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152" name="Shape 1152"/>
          <p:cNvSpPr/>
          <p:nvPr/>
        </p:nvSpPr>
        <p:spPr>
          <a:xfrm>
            <a:off x="2967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153" name="Shape 1153"/>
          <p:cNvSpPr/>
          <p:nvPr/>
        </p:nvSpPr>
        <p:spPr>
          <a:xfrm>
            <a:off x="3950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29670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6" name="Shape 1156"/>
          <p:cNvCxnSpPr>
            <a:stCxn id="1152" idx="4"/>
            <a:endCxn id="1155" idx="0"/>
          </p:cNvCxnSpPr>
          <p:nvPr/>
        </p:nvCxnSpPr>
        <p:spPr>
          <a:xfrm>
            <a:off x="3207675" y="3655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7" name="Shape 1157"/>
          <p:cNvSpPr/>
          <p:nvPr/>
        </p:nvSpPr>
        <p:spPr>
          <a:xfrm>
            <a:off x="49340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58" name="Shape 1158"/>
          <p:cNvCxnSpPr>
            <a:stCxn id="1153" idx="6"/>
            <a:endCxn id="1157" idx="2"/>
          </p:cNvCxnSpPr>
          <p:nvPr/>
        </p:nvCxnSpPr>
        <p:spPr>
          <a:xfrm>
            <a:off x="44317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9" name="Shape 1159"/>
          <p:cNvSpPr/>
          <p:nvPr/>
        </p:nvSpPr>
        <p:spPr>
          <a:xfrm>
            <a:off x="4934075" y="5106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60" name="Shape 1160"/>
          <p:cNvCxnSpPr>
            <a:stCxn id="1153" idx="4"/>
            <a:endCxn id="1159" idx="1"/>
          </p:cNvCxnSpPr>
          <p:nvPr/>
        </p:nvCxnSpPr>
        <p:spPr>
          <a:xfrm>
            <a:off x="4191175" y="365533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1" name="Shape 1161"/>
          <p:cNvSpPr/>
          <p:nvPr/>
        </p:nvSpPr>
        <p:spPr>
          <a:xfrm>
            <a:off x="4933875" y="4140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62" name="Shape 1162"/>
          <p:cNvCxnSpPr>
            <a:stCxn id="1153" idx="5"/>
            <a:endCxn id="1161" idx="1"/>
          </p:cNvCxnSpPr>
          <p:nvPr/>
        </p:nvCxnSpPr>
        <p:spPr>
          <a:xfrm>
            <a:off x="4361305" y="3584866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3" name="Shape 1163"/>
          <p:cNvSpPr/>
          <p:nvPr/>
        </p:nvSpPr>
        <p:spPr>
          <a:xfrm>
            <a:off x="5917575" y="3174136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64" name="Shape 1164"/>
          <p:cNvCxnSpPr>
            <a:stCxn id="1157" idx="6"/>
            <a:endCxn id="1163" idx="2"/>
          </p:cNvCxnSpPr>
          <p:nvPr/>
        </p:nvCxnSpPr>
        <p:spPr>
          <a:xfrm>
            <a:off x="5415275" y="3414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5" name="Shape 1165"/>
          <p:cNvCxnSpPr>
            <a:stCxn id="1161" idx="7"/>
            <a:endCxn id="1163" idx="3"/>
          </p:cNvCxnSpPr>
          <p:nvPr/>
        </p:nvCxnSpPr>
        <p:spPr>
          <a:xfrm flipH="1" rot="10800000">
            <a:off x="5344605" y="3584806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6" name="Shape 1166"/>
          <p:cNvCxnSpPr>
            <a:stCxn id="1159" idx="7"/>
            <a:endCxn id="1163" idx="4"/>
          </p:cNvCxnSpPr>
          <p:nvPr/>
        </p:nvCxnSpPr>
        <p:spPr>
          <a:xfrm flipH="1" rot="10800000">
            <a:off x="5344805" y="3655306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7" name="Shape 1167"/>
          <p:cNvSpPr/>
          <p:nvPr/>
        </p:nvSpPr>
        <p:spPr>
          <a:xfrm>
            <a:off x="3950475" y="5104961"/>
            <a:ext cx="481200" cy="4812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68" name="Shape 1168"/>
          <p:cNvCxnSpPr>
            <a:stCxn id="1152" idx="5"/>
            <a:endCxn id="1167" idx="1"/>
          </p:cNvCxnSpPr>
          <p:nvPr/>
        </p:nvCxnSpPr>
        <p:spPr>
          <a:xfrm>
            <a:off x="3377805" y="3584866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9" name="Shape 1169"/>
          <p:cNvCxnSpPr>
            <a:stCxn id="1167" idx="6"/>
            <a:endCxn id="1159" idx="2"/>
          </p:cNvCxnSpPr>
          <p:nvPr/>
        </p:nvCxnSpPr>
        <p:spPr>
          <a:xfrm>
            <a:off x="4431675" y="5345561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70" name="Shape 1170"/>
          <p:cNvSpPr txBox="1"/>
          <p:nvPr/>
        </p:nvSpPr>
        <p:spPr>
          <a:xfrm>
            <a:off x="1768550" y="3106451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597350" y="23302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12</a:t>
            </a:r>
          </a:p>
        </p:txBody>
      </p:sp>
      <p:sp>
        <p:nvSpPr>
          <p:cNvPr id="1172" name="Shape 1172"/>
          <p:cNvSpPr/>
          <p:nvPr/>
        </p:nvSpPr>
        <p:spPr>
          <a:xfrm rot="-9917839">
            <a:off x="3736159" y="2862686"/>
            <a:ext cx="301469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173" name="Shape 1173"/>
          <p:cNvSpPr txBox="1"/>
          <p:nvPr/>
        </p:nvSpPr>
        <p:spPr>
          <a:xfrm>
            <a:off x="4923225" y="2665925"/>
            <a:ext cx="502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5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907075" y="26659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8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923375" y="3663650"/>
            <a:ext cx="5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7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49235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11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3932975" y="5535825"/>
            <a:ext cx="616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et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10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1752625" y="4126075"/>
            <a:ext cx="1531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start_time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_time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Week 3 Feedback</a:t>
            </a:r>
          </a:p>
        </p:txBody>
      </p:sp>
      <p:sp>
        <p:nvSpPr>
          <p:cNvPr id="89" name="Shape 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2" y="1471612"/>
            <a:ext cx="64293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412" y="3848100"/>
            <a:ext cx="60483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1837" y="3848100"/>
            <a:ext cx="13811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2323050" y="40406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2323050" y="19832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Depth-First Search</a:t>
            </a:r>
          </a:p>
        </p:txBody>
      </p:sp>
      <p:sp>
        <p:nvSpPr>
          <p:cNvPr id="1184" name="Shape 118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DFS finds all vertices reachable from the starting point, called a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connected component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DFS works fine on directed graphs as well.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From u, only visit v</a:t>
            </a:r>
            <a:r>
              <a:rPr baseline="-25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not v</a:t>
            </a:r>
            <a:r>
              <a:rPr baseline="-25000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5" name="Shape 1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25" y="3198168"/>
            <a:ext cx="813301" cy="5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/>
          <p:nvPr/>
        </p:nvSpPr>
        <p:spPr>
          <a:xfrm>
            <a:off x="3950575" y="3657136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</a:p>
        </p:txBody>
      </p:sp>
      <p:sp>
        <p:nvSpPr>
          <p:cNvPr id="1187" name="Shape 1187"/>
          <p:cNvSpPr/>
          <p:nvPr/>
        </p:nvSpPr>
        <p:spPr>
          <a:xfrm>
            <a:off x="4934075" y="3657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="1"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cxnSp>
        <p:nvCxnSpPr>
          <p:cNvPr id="1188" name="Shape 1188"/>
          <p:cNvCxnSpPr>
            <a:stCxn id="1186" idx="6"/>
            <a:endCxn id="1187" idx="2"/>
          </p:cNvCxnSpPr>
          <p:nvPr/>
        </p:nvCxnSpPr>
        <p:spPr>
          <a:xfrm>
            <a:off x="4431775" y="3897736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189" name="Shape 1189"/>
          <p:cNvSpPr/>
          <p:nvPr/>
        </p:nvSpPr>
        <p:spPr>
          <a:xfrm>
            <a:off x="3950575" y="4623136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b="1" baseline="-25000" lang="en"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cxnSp>
        <p:nvCxnSpPr>
          <p:cNvPr id="1190" name="Shape 1190"/>
          <p:cNvCxnSpPr>
            <a:stCxn id="1186" idx="4"/>
            <a:endCxn id="1189" idx="0"/>
          </p:cNvCxnSpPr>
          <p:nvPr/>
        </p:nvCxnSpPr>
        <p:spPr>
          <a:xfrm>
            <a:off x="4191175" y="4138336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Aside: Directed Acyclic Graphs</a:t>
            </a:r>
          </a:p>
        </p:txBody>
      </p:sp>
      <p:sp>
        <p:nvSpPr>
          <p:cNvPr id="1201" name="Shape 120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dependency graph is an instantiation of a directed acyclic graph (DAG) i.e. a directed graph with no directed cycles.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Which of these graphs are valid DAGs?</a:t>
            </a:r>
          </a:p>
        </p:txBody>
      </p:sp>
      <p:pic>
        <p:nvPicPr>
          <p:cNvPr id="1202" name="Shape 1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286" y="2325129"/>
            <a:ext cx="323324" cy="3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Shape 1203"/>
          <p:cNvSpPr/>
          <p:nvPr/>
        </p:nvSpPr>
        <p:spPr>
          <a:xfrm>
            <a:off x="1917325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2852552" y="3554905"/>
            <a:ext cx="467699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2384938" y="308729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06" name="Shape 1206"/>
          <p:cNvCxnSpPr>
            <a:stCxn id="1203" idx="7"/>
            <a:endCxn id="1205" idx="3"/>
          </p:cNvCxnSpPr>
          <p:nvPr/>
        </p:nvCxnSpPr>
        <p:spPr>
          <a:xfrm flipH="1" rot="10800000">
            <a:off x="2316531" y="3486598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07" name="Shape 1207"/>
          <p:cNvCxnSpPr>
            <a:stCxn id="1205" idx="5"/>
            <a:endCxn id="1204" idx="1"/>
          </p:cNvCxnSpPr>
          <p:nvPr/>
        </p:nvCxnSpPr>
        <p:spPr>
          <a:xfrm>
            <a:off x="2784145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08" name="Shape 1208"/>
          <p:cNvSpPr/>
          <p:nvPr/>
        </p:nvSpPr>
        <p:spPr>
          <a:xfrm>
            <a:off x="2384938" y="40225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09" name="Shape 1209"/>
          <p:cNvCxnSpPr>
            <a:stCxn id="1208" idx="1"/>
            <a:endCxn id="1203" idx="5"/>
          </p:cNvCxnSpPr>
          <p:nvPr/>
        </p:nvCxnSpPr>
        <p:spPr>
          <a:xfrm rot="10800000">
            <a:off x="2316631" y="3954216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10" name="Shape 1210"/>
          <p:cNvSpPr/>
          <p:nvPr/>
        </p:nvSpPr>
        <p:spPr>
          <a:xfrm>
            <a:off x="5747558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6682786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6215172" y="308729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13" name="Shape 1213"/>
          <p:cNvCxnSpPr>
            <a:stCxn id="1212" idx="3"/>
            <a:endCxn id="1210" idx="7"/>
          </p:cNvCxnSpPr>
          <p:nvPr/>
        </p:nvCxnSpPr>
        <p:spPr>
          <a:xfrm flipH="1">
            <a:off x="6146865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14" name="Shape 1214"/>
          <p:cNvCxnSpPr>
            <a:stCxn id="1212" idx="5"/>
            <a:endCxn id="1211" idx="1"/>
          </p:cNvCxnSpPr>
          <p:nvPr/>
        </p:nvCxnSpPr>
        <p:spPr>
          <a:xfrm>
            <a:off x="6614379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15" name="Shape 1215"/>
          <p:cNvSpPr/>
          <p:nvPr/>
        </p:nvSpPr>
        <p:spPr>
          <a:xfrm>
            <a:off x="6215172" y="40225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16" name="Shape 1216"/>
          <p:cNvCxnSpPr>
            <a:stCxn id="1210" idx="5"/>
            <a:endCxn id="1215" idx="1"/>
          </p:cNvCxnSpPr>
          <p:nvPr/>
        </p:nvCxnSpPr>
        <p:spPr>
          <a:xfrm>
            <a:off x="6146765" y="3954112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17" name="Shape 1217"/>
          <p:cNvSpPr/>
          <p:nvPr/>
        </p:nvSpPr>
        <p:spPr>
          <a:xfrm>
            <a:off x="4261961" y="31558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4261955" y="39260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19" name="Shape 1219"/>
          <p:cNvCxnSpPr>
            <a:stCxn id="1217" idx="4"/>
            <a:endCxn id="1218" idx="0"/>
          </p:cNvCxnSpPr>
          <p:nvPr/>
        </p:nvCxnSpPr>
        <p:spPr>
          <a:xfrm>
            <a:off x="4495811" y="3623506"/>
            <a:ext cx="0" cy="30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20" name="Shape 1220"/>
          <p:cNvCxnSpPr/>
          <p:nvPr/>
        </p:nvCxnSpPr>
        <p:spPr>
          <a:xfrm flipH="1">
            <a:off x="6614166" y="3976421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21" name="Shape 1221"/>
          <p:cNvCxnSpPr>
            <a:stCxn id="1212" idx="4"/>
            <a:endCxn id="1215" idx="0"/>
          </p:cNvCxnSpPr>
          <p:nvPr/>
        </p:nvCxnSpPr>
        <p:spPr>
          <a:xfrm>
            <a:off x="6449022" y="3554993"/>
            <a:ext cx="0" cy="46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22" name="Shape 1222"/>
          <p:cNvSpPr/>
          <p:nvPr/>
        </p:nvSpPr>
        <p:spPr>
          <a:xfrm>
            <a:off x="4261954" y="506956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4261947" y="5839804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24" name="Shape 1224"/>
          <p:cNvCxnSpPr/>
          <p:nvPr/>
        </p:nvCxnSpPr>
        <p:spPr>
          <a:xfrm>
            <a:off x="4420039" y="5537191"/>
            <a:ext cx="0" cy="30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25" name="Shape 1225"/>
          <p:cNvCxnSpPr/>
          <p:nvPr/>
        </p:nvCxnSpPr>
        <p:spPr>
          <a:xfrm flipH="1">
            <a:off x="2783937" y="5867793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26" name="Shape 1226"/>
          <p:cNvCxnSpPr/>
          <p:nvPr/>
        </p:nvCxnSpPr>
        <p:spPr>
          <a:xfrm flipH="1" rot="10800000">
            <a:off x="4577356" y="5517604"/>
            <a:ext cx="1800" cy="322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27" name="Shape 1227"/>
          <p:cNvSpPr/>
          <p:nvPr/>
        </p:nvSpPr>
        <p:spPr>
          <a:xfrm>
            <a:off x="1917287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2852531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2384909" y="5001050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30" name="Shape 1230"/>
          <p:cNvCxnSpPr>
            <a:stCxn id="1227" idx="7"/>
            <a:endCxn id="1229" idx="3"/>
          </p:cNvCxnSpPr>
          <p:nvPr/>
        </p:nvCxnSpPr>
        <p:spPr>
          <a:xfrm flipH="1" rot="10800000">
            <a:off x="2316494" y="5400368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31" name="Shape 1231"/>
          <p:cNvCxnSpPr>
            <a:stCxn id="1229" idx="5"/>
            <a:endCxn id="1228" idx="1"/>
          </p:cNvCxnSpPr>
          <p:nvPr/>
        </p:nvCxnSpPr>
        <p:spPr>
          <a:xfrm>
            <a:off x="2784116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32" name="Shape 1232"/>
          <p:cNvSpPr/>
          <p:nvPr/>
        </p:nvSpPr>
        <p:spPr>
          <a:xfrm>
            <a:off x="2384909" y="59363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33" name="Shape 1233"/>
          <p:cNvCxnSpPr>
            <a:stCxn id="1232" idx="1"/>
            <a:endCxn id="1227" idx="5"/>
          </p:cNvCxnSpPr>
          <p:nvPr/>
        </p:nvCxnSpPr>
        <p:spPr>
          <a:xfrm rot="10800000">
            <a:off x="2316602" y="5867999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34" name="Shape 1234"/>
          <p:cNvSpPr/>
          <p:nvPr/>
        </p:nvSpPr>
        <p:spPr>
          <a:xfrm>
            <a:off x="5747564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6682808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6215186" y="5001050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37" name="Shape 1237"/>
          <p:cNvCxnSpPr>
            <a:stCxn id="1236" idx="3"/>
            <a:endCxn id="1234" idx="7"/>
          </p:cNvCxnSpPr>
          <p:nvPr/>
        </p:nvCxnSpPr>
        <p:spPr>
          <a:xfrm flipH="1">
            <a:off x="6146879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38" name="Shape 1238"/>
          <p:cNvCxnSpPr>
            <a:stCxn id="1236" idx="5"/>
            <a:endCxn id="1235" idx="1"/>
          </p:cNvCxnSpPr>
          <p:nvPr/>
        </p:nvCxnSpPr>
        <p:spPr>
          <a:xfrm>
            <a:off x="6614393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39" name="Shape 1239"/>
          <p:cNvSpPr/>
          <p:nvPr/>
        </p:nvSpPr>
        <p:spPr>
          <a:xfrm>
            <a:off x="6215186" y="59363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40" name="Shape 1240"/>
          <p:cNvCxnSpPr>
            <a:stCxn id="1234" idx="5"/>
            <a:endCxn id="1239" idx="1"/>
          </p:cNvCxnSpPr>
          <p:nvPr/>
        </p:nvCxnSpPr>
        <p:spPr>
          <a:xfrm>
            <a:off x="6146771" y="5867882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41" name="Shape 1241"/>
          <p:cNvCxnSpPr/>
          <p:nvPr/>
        </p:nvCxnSpPr>
        <p:spPr>
          <a:xfrm flipH="1">
            <a:off x="6614190" y="5890203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42" name="Shape 1242"/>
          <p:cNvCxnSpPr>
            <a:stCxn id="1239" idx="0"/>
            <a:endCxn id="1236" idx="4"/>
          </p:cNvCxnSpPr>
          <p:nvPr/>
        </p:nvCxnSpPr>
        <p:spPr>
          <a:xfrm rot="10800000">
            <a:off x="6449036" y="5468606"/>
            <a:ext cx="0" cy="467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Aside: Directed Acyclic Graphs</a:t>
            </a:r>
          </a:p>
        </p:txBody>
      </p:sp>
      <p:sp>
        <p:nvSpPr>
          <p:cNvPr id="1248" name="Shape 124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dependency graph is an instantiation of a directed acyclic graph (DAG) i.e. a directed graph with no directed cycles.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Which of these graphs are valid DAGs?</a:t>
            </a:r>
          </a:p>
        </p:txBody>
      </p:sp>
      <p:pic>
        <p:nvPicPr>
          <p:cNvPr id="1249" name="Shape 1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286" y="2325129"/>
            <a:ext cx="323324" cy="3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Shape 1250"/>
          <p:cNvSpPr/>
          <p:nvPr/>
        </p:nvSpPr>
        <p:spPr>
          <a:xfrm>
            <a:off x="1917325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1" name="Shape 1251"/>
          <p:cNvSpPr/>
          <p:nvPr/>
        </p:nvSpPr>
        <p:spPr>
          <a:xfrm>
            <a:off x="2852552" y="3554905"/>
            <a:ext cx="467699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2" name="Shape 1252"/>
          <p:cNvSpPr/>
          <p:nvPr/>
        </p:nvSpPr>
        <p:spPr>
          <a:xfrm>
            <a:off x="2384938" y="308729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53" name="Shape 1253"/>
          <p:cNvCxnSpPr>
            <a:stCxn id="1250" idx="7"/>
            <a:endCxn id="1252" idx="3"/>
          </p:cNvCxnSpPr>
          <p:nvPr/>
        </p:nvCxnSpPr>
        <p:spPr>
          <a:xfrm flipH="1" rot="10800000">
            <a:off x="2316531" y="3486598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54" name="Shape 1254"/>
          <p:cNvCxnSpPr>
            <a:stCxn id="1252" idx="5"/>
            <a:endCxn id="1251" idx="1"/>
          </p:cNvCxnSpPr>
          <p:nvPr/>
        </p:nvCxnSpPr>
        <p:spPr>
          <a:xfrm>
            <a:off x="2784145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55" name="Shape 1255"/>
          <p:cNvSpPr/>
          <p:nvPr/>
        </p:nvSpPr>
        <p:spPr>
          <a:xfrm>
            <a:off x="2384938" y="40225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56" name="Shape 1256"/>
          <p:cNvCxnSpPr>
            <a:stCxn id="1255" idx="1"/>
            <a:endCxn id="1250" idx="5"/>
          </p:cNvCxnSpPr>
          <p:nvPr/>
        </p:nvCxnSpPr>
        <p:spPr>
          <a:xfrm rot="10800000">
            <a:off x="2316631" y="3954216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57" name="Shape 1257"/>
          <p:cNvSpPr/>
          <p:nvPr/>
        </p:nvSpPr>
        <p:spPr>
          <a:xfrm>
            <a:off x="5747558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6682786" y="355490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6215172" y="308729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60" name="Shape 1260"/>
          <p:cNvCxnSpPr>
            <a:stCxn id="1259" idx="3"/>
            <a:endCxn id="1257" idx="7"/>
          </p:cNvCxnSpPr>
          <p:nvPr/>
        </p:nvCxnSpPr>
        <p:spPr>
          <a:xfrm flipH="1">
            <a:off x="6146865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61" name="Shape 1261"/>
          <p:cNvCxnSpPr>
            <a:stCxn id="1259" idx="5"/>
            <a:endCxn id="1258" idx="1"/>
          </p:cNvCxnSpPr>
          <p:nvPr/>
        </p:nvCxnSpPr>
        <p:spPr>
          <a:xfrm>
            <a:off x="6614379" y="3486500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62" name="Shape 1262"/>
          <p:cNvSpPr/>
          <p:nvPr/>
        </p:nvSpPr>
        <p:spPr>
          <a:xfrm>
            <a:off x="6215172" y="40225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63" name="Shape 1263"/>
          <p:cNvCxnSpPr>
            <a:stCxn id="1257" idx="5"/>
            <a:endCxn id="1262" idx="1"/>
          </p:cNvCxnSpPr>
          <p:nvPr/>
        </p:nvCxnSpPr>
        <p:spPr>
          <a:xfrm>
            <a:off x="6146765" y="3954112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64" name="Shape 1264"/>
          <p:cNvSpPr/>
          <p:nvPr/>
        </p:nvSpPr>
        <p:spPr>
          <a:xfrm>
            <a:off x="4261961" y="31558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4261955" y="3926023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66" name="Shape 1266"/>
          <p:cNvCxnSpPr>
            <a:stCxn id="1264" idx="4"/>
            <a:endCxn id="1265" idx="0"/>
          </p:cNvCxnSpPr>
          <p:nvPr/>
        </p:nvCxnSpPr>
        <p:spPr>
          <a:xfrm>
            <a:off x="4495811" y="3623506"/>
            <a:ext cx="0" cy="30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67" name="Shape 1267"/>
          <p:cNvCxnSpPr/>
          <p:nvPr/>
        </p:nvCxnSpPr>
        <p:spPr>
          <a:xfrm flipH="1">
            <a:off x="6614166" y="3976421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68" name="Shape 1268"/>
          <p:cNvCxnSpPr>
            <a:stCxn id="1259" idx="4"/>
            <a:endCxn id="1262" idx="0"/>
          </p:cNvCxnSpPr>
          <p:nvPr/>
        </p:nvCxnSpPr>
        <p:spPr>
          <a:xfrm>
            <a:off x="6449022" y="3554993"/>
            <a:ext cx="0" cy="46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69" name="Shape 1269"/>
          <p:cNvSpPr/>
          <p:nvPr/>
        </p:nvSpPr>
        <p:spPr>
          <a:xfrm>
            <a:off x="4261954" y="506956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4261947" y="5839804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71" name="Shape 1271"/>
          <p:cNvCxnSpPr/>
          <p:nvPr/>
        </p:nvCxnSpPr>
        <p:spPr>
          <a:xfrm>
            <a:off x="4420039" y="5537191"/>
            <a:ext cx="0" cy="30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72" name="Shape 1272"/>
          <p:cNvCxnSpPr/>
          <p:nvPr/>
        </p:nvCxnSpPr>
        <p:spPr>
          <a:xfrm flipH="1">
            <a:off x="2783937" y="5867793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73" name="Shape 1273"/>
          <p:cNvCxnSpPr/>
          <p:nvPr/>
        </p:nvCxnSpPr>
        <p:spPr>
          <a:xfrm flipH="1" rot="10800000">
            <a:off x="4577356" y="5517604"/>
            <a:ext cx="1800" cy="322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74" name="Shape 1274"/>
          <p:cNvSpPr/>
          <p:nvPr/>
        </p:nvSpPr>
        <p:spPr>
          <a:xfrm>
            <a:off x="1917287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2852531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2384909" y="5001050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77" name="Shape 1277"/>
          <p:cNvCxnSpPr>
            <a:stCxn id="1274" idx="7"/>
            <a:endCxn id="1276" idx="3"/>
          </p:cNvCxnSpPr>
          <p:nvPr/>
        </p:nvCxnSpPr>
        <p:spPr>
          <a:xfrm flipH="1" rot="10800000">
            <a:off x="2316494" y="5400368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78" name="Shape 1278"/>
          <p:cNvCxnSpPr>
            <a:stCxn id="1276" idx="5"/>
            <a:endCxn id="1275" idx="1"/>
          </p:cNvCxnSpPr>
          <p:nvPr/>
        </p:nvCxnSpPr>
        <p:spPr>
          <a:xfrm>
            <a:off x="2784116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79" name="Shape 1279"/>
          <p:cNvSpPr/>
          <p:nvPr/>
        </p:nvSpPr>
        <p:spPr>
          <a:xfrm>
            <a:off x="2384909" y="59363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80" name="Shape 1280"/>
          <p:cNvCxnSpPr>
            <a:stCxn id="1279" idx="1"/>
            <a:endCxn id="1274" idx="5"/>
          </p:cNvCxnSpPr>
          <p:nvPr/>
        </p:nvCxnSpPr>
        <p:spPr>
          <a:xfrm rot="10800000">
            <a:off x="2316602" y="5867999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81" name="Shape 1281"/>
          <p:cNvSpPr/>
          <p:nvPr/>
        </p:nvSpPr>
        <p:spPr>
          <a:xfrm>
            <a:off x="5747564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6682808" y="5468675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6215186" y="5001050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84" name="Shape 1284"/>
          <p:cNvCxnSpPr>
            <a:stCxn id="1283" idx="3"/>
            <a:endCxn id="1281" idx="7"/>
          </p:cNvCxnSpPr>
          <p:nvPr/>
        </p:nvCxnSpPr>
        <p:spPr>
          <a:xfrm flipH="1">
            <a:off x="6146879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85" name="Shape 1285"/>
          <p:cNvCxnSpPr>
            <a:stCxn id="1283" idx="5"/>
            <a:endCxn id="1282" idx="1"/>
          </p:cNvCxnSpPr>
          <p:nvPr/>
        </p:nvCxnSpPr>
        <p:spPr>
          <a:xfrm>
            <a:off x="6614393" y="5400257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86" name="Shape 1286"/>
          <p:cNvSpPr/>
          <p:nvPr/>
        </p:nvSpPr>
        <p:spPr>
          <a:xfrm>
            <a:off x="6215186" y="5936306"/>
            <a:ext cx="467700" cy="467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87" name="Shape 1287"/>
          <p:cNvCxnSpPr>
            <a:stCxn id="1281" idx="5"/>
            <a:endCxn id="1286" idx="1"/>
          </p:cNvCxnSpPr>
          <p:nvPr/>
        </p:nvCxnSpPr>
        <p:spPr>
          <a:xfrm>
            <a:off x="6146771" y="5867882"/>
            <a:ext cx="136800" cy="136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88" name="Shape 1288"/>
          <p:cNvCxnSpPr/>
          <p:nvPr/>
        </p:nvCxnSpPr>
        <p:spPr>
          <a:xfrm flipH="1">
            <a:off x="6614190" y="5890203"/>
            <a:ext cx="137100" cy="1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89" name="Shape 1289"/>
          <p:cNvCxnSpPr>
            <a:stCxn id="1286" idx="0"/>
            <a:endCxn id="1283" idx="4"/>
          </p:cNvCxnSpPr>
          <p:nvPr/>
        </p:nvCxnSpPr>
        <p:spPr>
          <a:xfrm rot="10800000">
            <a:off x="6449036" y="5468606"/>
            <a:ext cx="0" cy="467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90" name="Shape 1290"/>
          <p:cNvSpPr/>
          <p:nvPr/>
        </p:nvSpPr>
        <p:spPr>
          <a:xfrm>
            <a:off x="1637250" y="28214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1" name="Shape 1291"/>
          <p:cNvSpPr/>
          <p:nvPr/>
        </p:nvSpPr>
        <p:spPr>
          <a:xfrm>
            <a:off x="5496525" y="28362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3566887" y="28214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298" name="Shape 129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DFS: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Given a package dependency graph, in what order should packages be installed?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DFS produces a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topological ordering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solves this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Definition: The topological ordering of a DAG is an ordering of its vertices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such that for every directed edge (u, v) 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E, u precedes v in the ordering.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04" name="Shape 130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DFS: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Given a package dependency graph, in what order should packages be installed?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DFS produces a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topological ordering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solves this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Definition: The topological ordering of a DAG is an ordering of its vertices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such that for every directed edge (u, v) 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E, u precedes v in the ordering.</a:t>
            </a:r>
          </a:p>
        </p:txBody>
      </p:sp>
      <p:sp>
        <p:nvSpPr>
          <p:cNvPr id="1305" name="Shape 1305"/>
          <p:cNvSpPr/>
          <p:nvPr/>
        </p:nvSpPr>
        <p:spPr>
          <a:xfrm>
            <a:off x="1756986" y="3563825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mongoose</a:t>
            </a:r>
          </a:p>
        </p:txBody>
      </p:sp>
      <p:sp>
        <p:nvSpPr>
          <p:cNvPr id="1306" name="Shape 1306"/>
          <p:cNvSpPr/>
          <p:nvPr/>
        </p:nvSpPr>
        <p:spPr>
          <a:xfrm>
            <a:off x="4673511" y="3974550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async</a:t>
            </a:r>
          </a:p>
        </p:txBody>
      </p:sp>
      <p:cxnSp>
        <p:nvCxnSpPr>
          <p:cNvPr id="1307" name="Shape 1307"/>
          <p:cNvCxnSpPr>
            <a:stCxn id="1305" idx="6"/>
            <a:endCxn id="1306" idx="2"/>
          </p:cNvCxnSpPr>
          <p:nvPr/>
        </p:nvCxnSpPr>
        <p:spPr>
          <a:xfrm>
            <a:off x="3361986" y="3804425"/>
            <a:ext cx="1311600" cy="41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08" name="Shape 1308"/>
          <p:cNvCxnSpPr>
            <a:stCxn id="1305" idx="5"/>
            <a:endCxn id="1309" idx="0"/>
          </p:cNvCxnSpPr>
          <p:nvPr/>
        </p:nvCxnSpPr>
        <p:spPr>
          <a:xfrm>
            <a:off x="3126939" y="3974554"/>
            <a:ext cx="744000" cy="62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09" name="Shape 1309"/>
          <p:cNvSpPr/>
          <p:nvPr/>
        </p:nvSpPr>
        <p:spPr>
          <a:xfrm>
            <a:off x="3068524" y="4602737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mongodb</a:t>
            </a:r>
          </a:p>
        </p:txBody>
      </p:sp>
      <p:sp>
        <p:nvSpPr>
          <p:cNvPr id="1310" name="Shape 1310"/>
          <p:cNvSpPr/>
          <p:nvPr/>
        </p:nvSpPr>
        <p:spPr>
          <a:xfrm>
            <a:off x="4673511" y="5471550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bluebird</a:t>
            </a:r>
          </a:p>
        </p:txBody>
      </p:sp>
      <p:cxnSp>
        <p:nvCxnSpPr>
          <p:cNvPr id="1311" name="Shape 1311"/>
          <p:cNvCxnSpPr>
            <a:stCxn id="1309" idx="5"/>
            <a:endCxn id="1310" idx="1"/>
          </p:cNvCxnSpPr>
          <p:nvPr/>
        </p:nvCxnSpPr>
        <p:spPr>
          <a:xfrm>
            <a:off x="4438477" y="5013467"/>
            <a:ext cx="470100" cy="52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12" name="Shape 1312"/>
          <p:cNvCxnSpPr>
            <a:stCxn id="1306" idx="4"/>
            <a:endCxn id="1310" idx="0"/>
          </p:cNvCxnSpPr>
          <p:nvPr/>
        </p:nvCxnSpPr>
        <p:spPr>
          <a:xfrm>
            <a:off x="5476011" y="4455750"/>
            <a:ext cx="0" cy="101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13" name="Shape 1313"/>
          <p:cNvSpPr/>
          <p:nvPr/>
        </p:nvSpPr>
        <p:spPr>
          <a:xfrm>
            <a:off x="3068511" y="6029637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nyc</a:t>
            </a:r>
          </a:p>
        </p:txBody>
      </p:sp>
      <p:cxnSp>
        <p:nvCxnSpPr>
          <p:cNvPr id="1314" name="Shape 1314"/>
          <p:cNvCxnSpPr>
            <a:stCxn id="1306" idx="4"/>
            <a:endCxn id="1313" idx="0"/>
          </p:cNvCxnSpPr>
          <p:nvPr/>
        </p:nvCxnSpPr>
        <p:spPr>
          <a:xfrm flipH="1">
            <a:off x="3871011" y="4455750"/>
            <a:ext cx="1605000" cy="157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15" name="Shape 1315"/>
          <p:cNvCxnSpPr>
            <a:stCxn id="1309" idx="4"/>
            <a:endCxn id="1313" idx="0"/>
          </p:cNvCxnSpPr>
          <p:nvPr/>
        </p:nvCxnSpPr>
        <p:spPr>
          <a:xfrm>
            <a:off x="3871024" y="5083937"/>
            <a:ext cx="0" cy="94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16" name="Shape 1316"/>
          <p:cNvCxnSpPr>
            <a:stCxn id="1305" idx="4"/>
            <a:endCxn id="1317" idx="0"/>
          </p:cNvCxnSpPr>
          <p:nvPr/>
        </p:nvCxnSpPr>
        <p:spPr>
          <a:xfrm flipH="1">
            <a:off x="2062986" y="4045025"/>
            <a:ext cx="496500" cy="1038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17" name="Shape 1317"/>
          <p:cNvSpPr/>
          <p:nvPr/>
        </p:nvSpPr>
        <p:spPr>
          <a:xfrm>
            <a:off x="1260486" y="5083950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bson</a:t>
            </a:r>
          </a:p>
        </p:txBody>
      </p:sp>
      <p:cxnSp>
        <p:nvCxnSpPr>
          <p:cNvPr id="1318" name="Shape 1318"/>
          <p:cNvCxnSpPr>
            <a:stCxn id="1309" idx="2"/>
            <a:endCxn id="1317" idx="7"/>
          </p:cNvCxnSpPr>
          <p:nvPr/>
        </p:nvCxnSpPr>
        <p:spPr>
          <a:xfrm flipH="1">
            <a:off x="2630524" y="4843337"/>
            <a:ext cx="438000" cy="311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19" name="Shape 1319"/>
          <p:cNvSpPr/>
          <p:nvPr/>
        </p:nvSpPr>
        <p:spPr>
          <a:xfrm>
            <a:off x="6278511" y="4758275"/>
            <a:ext cx="16050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rimraf</a:t>
            </a:r>
          </a:p>
        </p:txBody>
      </p:sp>
      <p:cxnSp>
        <p:nvCxnSpPr>
          <p:cNvPr id="1320" name="Shape 1320"/>
          <p:cNvCxnSpPr>
            <a:stCxn id="1306" idx="6"/>
            <a:endCxn id="1319" idx="0"/>
          </p:cNvCxnSpPr>
          <p:nvPr/>
        </p:nvCxnSpPr>
        <p:spPr>
          <a:xfrm>
            <a:off x="6278511" y="4215150"/>
            <a:ext cx="802500" cy="54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21" name="Shape 1321"/>
          <p:cNvCxnSpPr>
            <a:stCxn id="1310" idx="7"/>
            <a:endCxn id="1319" idx="3"/>
          </p:cNvCxnSpPr>
          <p:nvPr/>
        </p:nvCxnSpPr>
        <p:spPr>
          <a:xfrm flipH="1" rot="10800000">
            <a:off x="6043464" y="5169120"/>
            <a:ext cx="470100" cy="372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22" name="Shape 1322"/>
          <p:cNvSpPr/>
          <p:nvPr/>
        </p:nvSpPr>
        <p:spPr>
          <a:xfrm>
            <a:off x="6901908" y="5572450"/>
            <a:ext cx="4701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</a:p>
        </p:txBody>
      </p:sp>
      <p:sp>
        <p:nvSpPr>
          <p:cNvPr id="1323" name="Shape 1323"/>
          <p:cNvSpPr/>
          <p:nvPr/>
        </p:nvSpPr>
        <p:spPr>
          <a:xfrm>
            <a:off x="7870608" y="5572450"/>
            <a:ext cx="4701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</a:p>
        </p:txBody>
      </p:sp>
      <p:cxnSp>
        <p:nvCxnSpPr>
          <p:cNvPr id="1324" name="Shape 1324"/>
          <p:cNvCxnSpPr>
            <a:stCxn id="1322" idx="6"/>
            <a:endCxn id="1323" idx="2"/>
          </p:cNvCxnSpPr>
          <p:nvPr/>
        </p:nvCxnSpPr>
        <p:spPr>
          <a:xfrm>
            <a:off x="7372008" y="5813050"/>
            <a:ext cx="498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25" name="Shape 1325"/>
          <p:cNvSpPr txBox="1"/>
          <p:nvPr/>
        </p:nvSpPr>
        <p:spPr>
          <a:xfrm>
            <a:off x="6825700" y="5977450"/>
            <a:ext cx="17382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means A depends on B i.e. install B before A.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6722175" y="3507550"/>
            <a:ext cx="181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Sometimes it’s possible to topologically order the vertices by hand.</a:t>
            </a:r>
          </a:p>
        </p:txBody>
      </p:sp>
      <p:sp>
        <p:nvSpPr>
          <p:cNvPr id="1327" name="Shape 1327"/>
          <p:cNvSpPr/>
          <p:nvPr/>
        </p:nvSpPr>
        <p:spPr>
          <a:xfrm rot="-4445030">
            <a:off x="6349598" y="3660858"/>
            <a:ext cx="301475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33" name="Shape 13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DFS: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Given a package dependency graph, in what order should packages be installed?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DFS produces a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topological ordering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solves this problem.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Definition: The topological ordering of a DAG is an ordering of its vertices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such that for every directed edge (u, v) 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E, u precedes v in the ordering.</a:t>
            </a:r>
          </a:p>
        </p:txBody>
      </p:sp>
      <p:pic>
        <p:nvPicPr>
          <p:cNvPr id="1334" name="Shape 1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862" y="3332049"/>
            <a:ext cx="4926276" cy="329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Shape 1335"/>
          <p:cNvSpPr txBox="1"/>
          <p:nvPr/>
        </p:nvSpPr>
        <p:spPr>
          <a:xfrm>
            <a:off x="7255575" y="3431350"/>
            <a:ext cx="181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Sometimes it’s not … </a:t>
            </a:r>
          </a:p>
        </p:txBody>
      </p:sp>
      <p:sp>
        <p:nvSpPr>
          <p:cNvPr id="1336" name="Shape 1336"/>
          <p:cNvSpPr/>
          <p:nvPr/>
        </p:nvSpPr>
        <p:spPr>
          <a:xfrm rot="-4445030">
            <a:off x="7035398" y="3584658"/>
            <a:ext cx="301475" cy="375418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42" name="Shape 134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 (u, v) </a:t>
            </a:r>
            <a:r>
              <a:rPr lang="en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∈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E, then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u &gt;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end_time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v.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visits and finishes with all of the neighbors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of u before finishing u itself. Also, a DAG does not have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cycles, so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will never traverse to an in-progress vertex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(only unvisited and done vertices).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8" name="Shape 134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49" name="Shape 1349"/>
          <p:cNvSpPr txBox="1"/>
          <p:nvPr/>
        </p:nvSpPr>
        <p:spPr>
          <a:xfrm>
            <a:off x="609600" y="1444500"/>
            <a:ext cx="7924800" cy="5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0" name="Shape 1350"/>
          <p:cNvSpPr txBox="1"/>
          <p:nvPr/>
        </p:nvSpPr>
        <p:spPr>
          <a:xfrm>
            <a:off x="930450" y="1444500"/>
            <a:ext cx="7283100" cy="417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dfs(u, cur_time):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u.start_time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cur_time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u.status = "in_progress"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u.neighbors: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v.status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"unvisited":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= dfs(v, cur_time)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u.end_time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u.status = "done"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cur_time</a:t>
            </a:r>
          </a:p>
        </p:txBody>
      </p:sp>
      <p:sp>
        <p:nvSpPr>
          <p:cNvPr id="1351" name="Shape 1351"/>
          <p:cNvSpPr txBox="1"/>
          <p:nvPr/>
        </p:nvSpPr>
        <p:spPr>
          <a:xfrm>
            <a:off x="930450" y="5603400"/>
            <a:ext cx="7283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O(|V|+|E|)</a:t>
            </a:r>
          </a:p>
        </p:txBody>
      </p:sp>
      <p:sp>
        <p:nvSpPr>
          <p:cNvPr id="1352" name="Shape 1352"/>
          <p:cNvSpPr/>
          <p:nvPr/>
        </p:nvSpPr>
        <p:spPr>
          <a:xfrm>
            <a:off x="5245175" y="2813199"/>
            <a:ext cx="248400" cy="2484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4254575" y="4641999"/>
            <a:ext cx="248400" cy="2484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9" name="Shape 135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609600" y="1444500"/>
            <a:ext cx="7924800" cy="5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930450" y="1444500"/>
            <a:ext cx="7283100" cy="4692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solidFill>
                  <a:srgbClr val="8BC34A"/>
                </a:solidFill>
                <a:latin typeface="Consolas"/>
                <a:ea typeface="Consolas"/>
                <a:cs typeface="Consolas"/>
                <a:sym typeface="Consolas"/>
              </a:rPr>
              <a:t>reversed_topological_list = []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dfs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(u, cur_time):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u.start_time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cur_time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u.status = "in_progress"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u.neighbors: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v.status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"unvisited":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= dfs(v, cur_time)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cur_time += 1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u.end_time = cur_time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u.status = "done"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8BC34A"/>
                </a:solidFill>
                <a:latin typeface="Consolas"/>
                <a:ea typeface="Consolas"/>
                <a:cs typeface="Consolas"/>
                <a:sym typeface="Consolas"/>
              </a:rPr>
              <a:t>reversed_topological_list</a:t>
            </a:r>
            <a:r>
              <a:rPr lang="en" sz="2000">
                <a:solidFill>
                  <a:srgbClr val="8BC34A"/>
                </a:solidFill>
                <a:latin typeface="Consolas"/>
                <a:ea typeface="Consolas"/>
                <a:cs typeface="Consolas"/>
                <a:sym typeface="Consolas"/>
              </a:rPr>
              <a:t>.append(u)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cur_time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930450" y="6213000"/>
            <a:ext cx="7283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O(|V|+|E|)</a:t>
            </a:r>
          </a:p>
        </p:txBody>
      </p:sp>
      <p:sp>
        <p:nvSpPr>
          <p:cNvPr id="1363" name="Shape 1363"/>
          <p:cNvSpPr/>
          <p:nvPr/>
        </p:nvSpPr>
        <p:spPr>
          <a:xfrm>
            <a:off x="5245175" y="3117999"/>
            <a:ext cx="248400" cy="2484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4" name="Shape 1364"/>
          <p:cNvSpPr/>
          <p:nvPr/>
        </p:nvSpPr>
        <p:spPr>
          <a:xfrm>
            <a:off x="4254575" y="4946799"/>
            <a:ext cx="248400" cy="2484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Week 3 Feedback</a:t>
            </a:r>
          </a:p>
        </p:txBody>
      </p:sp>
      <p:sp>
        <p:nvSpPr>
          <p:cNvPr id="100" name="Shape 10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one thing that you like about the course so far?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Office hours are very helpful.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Far fewer issues with office hours last week.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 am actually learning things! :O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 like radix sort.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 too!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one thing that you wish was different about the course so far?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More homework-related examples during lecture.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yesterday, I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converted half of my office hours into a discussion section.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Homework too long.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this week, we’ll ask 5 questions.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Point out the reference material that can help with the homework.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notes from previous quarters and CLRS chapters have been on the website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the past two weeks.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More link to application of these algorithm.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this week,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homework will be more applied and motivated.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Topological Ordering</a:t>
            </a:r>
          </a:p>
        </p:txBody>
      </p:sp>
      <p:sp>
        <p:nvSpPr>
          <p:cNvPr id="1370" name="Shape 137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the package dependency graph, packages should be installed in reverse topological order, so we can just return </a:t>
            </a:r>
            <a:r>
              <a:rPr lang="en" sz="2000">
                <a:solidFill>
                  <a:srgbClr val="8BC34A"/>
                </a:solidFill>
                <a:latin typeface="Consolas"/>
                <a:ea typeface="Consolas"/>
                <a:cs typeface="Consolas"/>
                <a:sym typeface="Consolas"/>
              </a:rPr>
              <a:t>reversed_topological_list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compute the topological ordering in general, reverse the order of </a:t>
            </a:r>
            <a:r>
              <a:rPr lang="en" sz="2000">
                <a:solidFill>
                  <a:srgbClr val="8BC34A"/>
                </a:solidFill>
                <a:latin typeface="Consolas"/>
                <a:ea typeface="Consolas"/>
                <a:cs typeface="Consolas"/>
                <a:sym typeface="Consolas"/>
              </a:rPr>
              <a:t>reversed_topological_list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Finding an order to take courses that satisfies prerequisites.</a:t>
            </a:r>
          </a:p>
        </p:txBody>
      </p:sp>
      <p:sp>
        <p:nvSpPr>
          <p:cNvPr id="1371" name="Shape 1371"/>
          <p:cNvSpPr/>
          <p:nvPr/>
        </p:nvSpPr>
        <p:spPr>
          <a:xfrm>
            <a:off x="4572012" y="4108795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106A</a:t>
            </a:r>
          </a:p>
        </p:txBody>
      </p:sp>
      <p:sp>
        <p:nvSpPr>
          <p:cNvPr id="1372" name="Shape 1372"/>
          <p:cNvSpPr/>
          <p:nvPr/>
        </p:nvSpPr>
        <p:spPr>
          <a:xfrm>
            <a:off x="5203529" y="4740312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106B</a:t>
            </a:r>
          </a:p>
        </p:txBody>
      </p:sp>
      <p:sp>
        <p:nvSpPr>
          <p:cNvPr id="1373" name="Shape 1373"/>
          <p:cNvSpPr/>
          <p:nvPr/>
        </p:nvSpPr>
        <p:spPr>
          <a:xfrm>
            <a:off x="4572012" y="5371829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107</a:t>
            </a:r>
          </a:p>
        </p:txBody>
      </p:sp>
      <p:sp>
        <p:nvSpPr>
          <p:cNvPr id="1374" name="Shape 1374"/>
          <p:cNvSpPr/>
          <p:nvPr/>
        </p:nvSpPr>
        <p:spPr>
          <a:xfrm>
            <a:off x="5835045" y="5371829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108</a:t>
            </a:r>
          </a:p>
        </p:txBody>
      </p:sp>
      <p:sp>
        <p:nvSpPr>
          <p:cNvPr id="1375" name="Shape 1375"/>
          <p:cNvSpPr/>
          <p:nvPr/>
        </p:nvSpPr>
        <p:spPr>
          <a:xfrm>
            <a:off x="3940495" y="4740312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103</a:t>
            </a:r>
          </a:p>
        </p:txBody>
      </p:sp>
      <p:sp>
        <p:nvSpPr>
          <p:cNvPr id="1376" name="Shape 1376"/>
          <p:cNvSpPr/>
          <p:nvPr/>
        </p:nvSpPr>
        <p:spPr>
          <a:xfrm>
            <a:off x="2677462" y="4740312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109</a:t>
            </a:r>
          </a:p>
        </p:txBody>
      </p:sp>
      <p:sp>
        <p:nvSpPr>
          <p:cNvPr id="1377" name="Shape 1377"/>
          <p:cNvSpPr/>
          <p:nvPr/>
        </p:nvSpPr>
        <p:spPr>
          <a:xfrm>
            <a:off x="3940529" y="6003345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110</a:t>
            </a:r>
          </a:p>
        </p:txBody>
      </p:sp>
      <p:sp>
        <p:nvSpPr>
          <p:cNvPr id="1378" name="Shape 1378"/>
          <p:cNvSpPr/>
          <p:nvPr/>
        </p:nvSpPr>
        <p:spPr>
          <a:xfrm>
            <a:off x="3308979" y="5371829"/>
            <a:ext cx="631500" cy="631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161</a:t>
            </a:r>
          </a:p>
        </p:txBody>
      </p:sp>
      <p:cxnSp>
        <p:nvCxnSpPr>
          <p:cNvPr id="1379" name="Shape 1379"/>
          <p:cNvCxnSpPr>
            <a:stCxn id="1371" idx="3"/>
            <a:endCxn id="1375" idx="7"/>
          </p:cNvCxnSpPr>
          <p:nvPr/>
        </p:nvCxnSpPr>
        <p:spPr>
          <a:xfrm flipH="1">
            <a:off x="4479393" y="4647814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0" name="Shape 1380"/>
          <p:cNvCxnSpPr>
            <a:stCxn id="1371" idx="5"/>
            <a:endCxn id="1372" idx="1"/>
          </p:cNvCxnSpPr>
          <p:nvPr/>
        </p:nvCxnSpPr>
        <p:spPr>
          <a:xfrm>
            <a:off x="5111031" y="4647814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1" name="Shape 1381"/>
          <p:cNvCxnSpPr>
            <a:stCxn id="1375" idx="3"/>
            <a:endCxn id="1378" idx="7"/>
          </p:cNvCxnSpPr>
          <p:nvPr/>
        </p:nvCxnSpPr>
        <p:spPr>
          <a:xfrm flipH="1">
            <a:off x="3847876" y="5279331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2" name="Shape 1382"/>
          <p:cNvCxnSpPr>
            <a:stCxn id="1376" idx="5"/>
            <a:endCxn id="1378" idx="1"/>
          </p:cNvCxnSpPr>
          <p:nvPr/>
        </p:nvCxnSpPr>
        <p:spPr>
          <a:xfrm>
            <a:off x="3216481" y="5279331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3" name="Shape 1383"/>
          <p:cNvCxnSpPr>
            <a:stCxn id="1372" idx="3"/>
            <a:endCxn id="1373" idx="7"/>
          </p:cNvCxnSpPr>
          <p:nvPr/>
        </p:nvCxnSpPr>
        <p:spPr>
          <a:xfrm flipH="1">
            <a:off x="5110910" y="5279331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4" name="Shape 1384"/>
          <p:cNvCxnSpPr>
            <a:stCxn id="1372" idx="5"/>
            <a:endCxn id="1374" idx="1"/>
          </p:cNvCxnSpPr>
          <p:nvPr/>
        </p:nvCxnSpPr>
        <p:spPr>
          <a:xfrm>
            <a:off x="5742548" y="5279331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5" name="Shape 1385"/>
          <p:cNvCxnSpPr>
            <a:stCxn id="1373" idx="3"/>
            <a:endCxn id="1377" idx="7"/>
          </p:cNvCxnSpPr>
          <p:nvPr/>
        </p:nvCxnSpPr>
        <p:spPr>
          <a:xfrm flipH="1">
            <a:off x="4479693" y="5910848"/>
            <a:ext cx="1848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86" name="Shape 1386"/>
          <p:cNvSpPr/>
          <p:nvPr/>
        </p:nvSpPr>
        <p:spPr>
          <a:xfrm>
            <a:off x="5203495" y="6003379"/>
            <a:ext cx="631500" cy="631499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142</a:t>
            </a:r>
          </a:p>
        </p:txBody>
      </p:sp>
      <p:cxnSp>
        <p:nvCxnSpPr>
          <p:cNvPr id="1387" name="Shape 1387"/>
          <p:cNvCxnSpPr>
            <a:stCxn id="1373" idx="5"/>
            <a:endCxn id="1386" idx="1"/>
          </p:cNvCxnSpPr>
          <p:nvPr/>
        </p:nvCxnSpPr>
        <p:spPr>
          <a:xfrm>
            <a:off x="5111031" y="5910848"/>
            <a:ext cx="1848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388" name="Shape 1388"/>
          <p:cNvCxnSpPr>
            <a:stCxn id="1374" idx="3"/>
            <a:endCxn id="1386" idx="7"/>
          </p:cNvCxnSpPr>
          <p:nvPr/>
        </p:nvCxnSpPr>
        <p:spPr>
          <a:xfrm flipH="1">
            <a:off x="5742426" y="5910848"/>
            <a:ext cx="185100" cy="18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In-Order Traversal of BSTs</a:t>
            </a:r>
          </a:p>
        </p:txBody>
      </p:sp>
      <p:sp>
        <p:nvSpPr>
          <p:cNvPr id="1394" name="Shape 139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DFS: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Given a BST, output the vertices in order.</a:t>
            </a:r>
          </a:p>
        </p:txBody>
      </p:sp>
      <p:sp>
        <p:nvSpPr>
          <p:cNvPr id="1395" name="Shape 1395"/>
          <p:cNvSpPr/>
          <p:nvPr/>
        </p:nvSpPr>
        <p:spPr>
          <a:xfrm>
            <a:off x="4219200" y="2282700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sp>
        <p:nvSpPr>
          <p:cNvPr id="1396" name="Shape 1396"/>
          <p:cNvSpPr/>
          <p:nvPr/>
        </p:nvSpPr>
        <p:spPr>
          <a:xfrm>
            <a:off x="3304800" y="3197100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1397" name="Shape 1397"/>
          <p:cNvSpPr/>
          <p:nvPr/>
        </p:nvSpPr>
        <p:spPr>
          <a:xfrm>
            <a:off x="5133600" y="3197100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6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390400" y="4111487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1399" name="Shape 1399"/>
          <p:cNvSpPr/>
          <p:nvPr/>
        </p:nvSpPr>
        <p:spPr>
          <a:xfrm>
            <a:off x="4219200" y="4111487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1400" name="Shape 1400"/>
          <p:cNvSpPr/>
          <p:nvPr/>
        </p:nvSpPr>
        <p:spPr>
          <a:xfrm>
            <a:off x="6048000" y="4111487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7</a:t>
            </a:r>
          </a:p>
        </p:txBody>
      </p:sp>
      <p:sp>
        <p:nvSpPr>
          <p:cNvPr id="1401" name="Shape 1401"/>
          <p:cNvSpPr/>
          <p:nvPr/>
        </p:nvSpPr>
        <p:spPr>
          <a:xfrm>
            <a:off x="1476000" y="5025887"/>
            <a:ext cx="705600" cy="705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cxnSp>
        <p:nvCxnSpPr>
          <p:cNvPr id="1402" name="Shape 1402"/>
          <p:cNvCxnSpPr>
            <a:stCxn id="1395" idx="3"/>
            <a:endCxn id="1396" idx="7"/>
          </p:cNvCxnSpPr>
          <p:nvPr/>
        </p:nvCxnSpPr>
        <p:spPr>
          <a:xfrm flipH="1">
            <a:off x="3907032" y="2884967"/>
            <a:ext cx="415500" cy="4154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03" name="Shape 1403"/>
          <p:cNvCxnSpPr>
            <a:stCxn id="1396" idx="3"/>
            <a:endCxn id="1398" idx="7"/>
          </p:cNvCxnSpPr>
          <p:nvPr/>
        </p:nvCxnSpPr>
        <p:spPr>
          <a:xfrm flipH="1">
            <a:off x="2992632" y="3799367"/>
            <a:ext cx="415500" cy="4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04" name="Shape 1404"/>
          <p:cNvCxnSpPr>
            <a:stCxn id="1398" idx="3"/>
            <a:endCxn id="1401" idx="7"/>
          </p:cNvCxnSpPr>
          <p:nvPr/>
        </p:nvCxnSpPr>
        <p:spPr>
          <a:xfrm flipH="1">
            <a:off x="2078232" y="4713754"/>
            <a:ext cx="415500" cy="4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05" name="Shape 1405"/>
          <p:cNvCxnSpPr>
            <a:stCxn id="1395" idx="5"/>
            <a:endCxn id="1397" idx="1"/>
          </p:cNvCxnSpPr>
          <p:nvPr/>
        </p:nvCxnSpPr>
        <p:spPr>
          <a:xfrm>
            <a:off x="4821467" y="2884967"/>
            <a:ext cx="415500" cy="4154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06" name="Shape 1406"/>
          <p:cNvCxnSpPr>
            <a:stCxn id="1396" idx="5"/>
            <a:endCxn id="1399" idx="1"/>
          </p:cNvCxnSpPr>
          <p:nvPr/>
        </p:nvCxnSpPr>
        <p:spPr>
          <a:xfrm>
            <a:off x="3907067" y="3799367"/>
            <a:ext cx="415500" cy="4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07" name="Shape 1407"/>
          <p:cNvCxnSpPr>
            <a:stCxn id="1397" idx="5"/>
            <a:endCxn id="1400" idx="1"/>
          </p:cNvCxnSpPr>
          <p:nvPr/>
        </p:nvCxnSpPr>
        <p:spPr>
          <a:xfrm>
            <a:off x="5735867" y="3799367"/>
            <a:ext cx="415500" cy="41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Exact Traversals of Graphs</a:t>
            </a:r>
          </a:p>
        </p:txBody>
      </p:sp>
      <p:sp>
        <p:nvSpPr>
          <p:cNvPr id="1413" name="Shape 141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DFS: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an exact traversal, a path that touches all vertices exactly once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I deliver pizzas in SF. My route has 6 stops but since I bike and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terrain is hilly, I can only bike from one stop to another in one direction. Can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 plan the most efficient route that visits each destination once?</a:t>
            </a:r>
          </a:p>
        </p:txBody>
      </p:sp>
      <p:sp>
        <p:nvSpPr>
          <p:cNvPr id="1414" name="Shape 1414"/>
          <p:cNvSpPr/>
          <p:nvPr/>
        </p:nvSpPr>
        <p:spPr>
          <a:xfrm>
            <a:off x="4038637" y="4296925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3505325" y="4830235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6" name="Shape 1416"/>
          <p:cNvSpPr/>
          <p:nvPr/>
        </p:nvSpPr>
        <p:spPr>
          <a:xfrm>
            <a:off x="4571950" y="4830235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17" name="Shape 1417"/>
          <p:cNvCxnSpPr>
            <a:stCxn id="1414" idx="3"/>
            <a:endCxn id="1415" idx="7"/>
          </p:cNvCxnSpPr>
          <p:nvPr/>
        </p:nvCxnSpPr>
        <p:spPr>
          <a:xfrm flipH="1">
            <a:off x="3960752" y="4752210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18" name="Shape 1418"/>
          <p:cNvCxnSpPr>
            <a:stCxn id="1414" idx="5"/>
            <a:endCxn id="1416" idx="1"/>
          </p:cNvCxnSpPr>
          <p:nvPr/>
        </p:nvCxnSpPr>
        <p:spPr>
          <a:xfrm>
            <a:off x="4493922" y="4752210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419" name="Shape 1419"/>
          <p:cNvSpPr/>
          <p:nvPr/>
        </p:nvSpPr>
        <p:spPr>
          <a:xfrm>
            <a:off x="4038637" y="5363553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20" name="Shape 1420"/>
          <p:cNvCxnSpPr>
            <a:stCxn id="1415" idx="5"/>
            <a:endCxn id="1419" idx="1"/>
          </p:cNvCxnSpPr>
          <p:nvPr/>
        </p:nvCxnSpPr>
        <p:spPr>
          <a:xfrm>
            <a:off x="3960610" y="5285521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21" name="Shape 1421"/>
          <p:cNvCxnSpPr/>
          <p:nvPr/>
        </p:nvCxnSpPr>
        <p:spPr>
          <a:xfrm flipH="1">
            <a:off x="4493751" y="5310974"/>
            <a:ext cx="156300" cy="15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22" name="Shape 1422"/>
          <p:cNvCxnSpPr>
            <a:stCxn id="1415" idx="6"/>
            <a:endCxn id="1416" idx="2"/>
          </p:cNvCxnSpPr>
          <p:nvPr/>
        </p:nvCxnSpPr>
        <p:spPr>
          <a:xfrm>
            <a:off x="4038725" y="5096935"/>
            <a:ext cx="53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423" name="Shape 1423"/>
          <p:cNvSpPr/>
          <p:nvPr/>
        </p:nvSpPr>
        <p:spPr>
          <a:xfrm>
            <a:off x="5105262" y="5363553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4" name="Shape 1424"/>
          <p:cNvSpPr/>
          <p:nvPr/>
        </p:nvSpPr>
        <p:spPr>
          <a:xfrm>
            <a:off x="4571950" y="5896864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25" name="Shape 1425"/>
          <p:cNvCxnSpPr>
            <a:stCxn id="1424" idx="7"/>
            <a:endCxn id="1423" idx="3"/>
          </p:cNvCxnSpPr>
          <p:nvPr/>
        </p:nvCxnSpPr>
        <p:spPr>
          <a:xfrm flipH="1" rot="10800000">
            <a:off x="5027235" y="5818978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26" name="Shape 1426"/>
          <p:cNvCxnSpPr>
            <a:stCxn id="1416" idx="5"/>
            <a:endCxn id="1423" idx="1"/>
          </p:cNvCxnSpPr>
          <p:nvPr/>
        </p:nvCxnSpPr>
        <p:spPr>
          <a:xfrm>
            <a:off x="5027235" y="5285521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427" name="Shape 1427"/>
          <p:cNvSpPr/>
          <p:nvPr/>
        </p:nvSpPr>
        <p:spPr>
          <a:xfrm>
            <a:off x="3505325" y="5896864"/>
            <a:ext cx="533400" cy="5334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aseline="-25000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28" name="Shape 1428"/>
          <p:cNvCxnSpPr>
            <a:stCxn id="1419" idx="3"/>
            <a:endCxn id="1427" idx="7"/>
          </p:cNvCxnSpPr>
          <p:nvPr/>
        </p:nvCxnSpPr>
        <p:spPr>
          <a:xfrm flipH="1">
            <a:off x="3960752" y="5818838"/>
            <a:ext cx="156000" cy="15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29" name="Shape 1429"/>
          <p:cNvCxnSpPr>
            <a:stCxn id="1427" idx="6"/>
            <a:endCxn id="1424" idx="2"/>
          </p:cNvCxnSpPr>
          <p:nvPr/>
        </p:nvCxnSpPr>
        <p:spPr>
          <a:xfrm>
            <a:off x="4038725" y="6163564"/>
            <a:ext cx="53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430" name="Shape 1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750" y="3355104"/>
            <a:ext cx="1527550" cy="10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Breadth-First Search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bird exploring a labyrinth from above (with a bird’s eye view).</a:t>
            </a:r>
          </a:p>
        </p:txBody>
      </p:sp>
      <p:pic>
        <p:nvPicPr>
          <p:cNvPr id="1441" name="Shape 1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25" y="2470629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Shape 144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Breadth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-First Search</a:t>
            </a:r>
          </a:p>
        </p:txBody>
      </p:sp>
      <p:sp>
        <p:nvSpPr>
          <p:cNvPr id="1443" name="Shape 1443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444" name="Shape 1444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45" name="Shape 1445"/>
          <p:cNvCxnSpPr>
            <a:stCxn id="1443" idx="6"/>
            <a:endCxn id="1444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46" name="Shape 1446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47" name="Shape 1447"/>
          <p:cNvCxnSpPr>
            <a:stCxn id="1443" idx="4"/>
            <a:endCxn id="1446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48" name="Shape 1448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49" name="Shape 1449"/>
          <p:cNvCxnSpPr>
            <a:stCxn id="1444" idx="6"/>
            <a:endCxn id="1448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0" name="Shape 1450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1" name="Shape 1451"/>
          <p:cNvCxnSpPr>
            <a:stCxn id="1444" idx="4"/>
            <a:endCxn id="1450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2" name="Shape 1452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3" name="Shape 1453"/>
          <p:cNvCxnSpPr>
            <a:stCxn id="1444" idx="5"/>
            <a:endCxn id="1452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4" name="Shape 1454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5" name="Shape 1455"/>
          <p:cNvCxnSpPr>
            <a:stCxn id="1448" idx="6"/>
            <a:endCxn id="1454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56" name="Shape 1456"/>
          <p:cNvCxnSpPr>
            <a:stCxn id="1452" idx="7"/>
            <a:endCxn id="1454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57" name="Shape 1457"/>
          <p:cNvCxnSpPr>
            <a:stCxn id="1450" idx="7"/>
            <a:endCxn id="1454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8" name="Shape 1458"/>
          <p:cNvSpPr/>
          <p:nvPr/>
        </p:nvSpPr>
        <p:spPr>
          <a:xfrm>
            <a:off x="6007175" y="2660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9" name="Shape 1459"/>
          <p:cNvSpPr txBox="1"/>
          <p:nvPr/>
        </p:nvSpPr>
        <p:spPr>
          <a:xfrm>
            <a:off x="6655575" y="2659000"/>
            <a:ext cx="18789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0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eachable 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 steps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eachable 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 steps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 steps</a:t>
            </a:r>
          </a:p>
        </p:txBody>
      </p:sp>
      <p:sp>
        <p:nvSpPr>
          <p:cNvPr id="1460" name="Shape 1460"/>
          <p:cNvSpPr/>
          <p:nvPr/>
        </p:nvSpPr>
        <p:spPr>
          <a:xfrm>
            <a:off x="6007175" y="3346599"/>
            <a:ext cx="481200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6007175" y="41847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3" name="Shape 1463"/>
          <p:cNvCxnSpPr>
            <a:stCxn id="1443" idx="5"/>
            <a:endCxn id="1462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64" name="Shape 1464"/>
          <p:cNvCxnSpPr>
            <a:stCxn id="1462" idx="6"/>
            <a:endCxn id="1450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65" name="Shape 1465"/>
          <p:cNvSpPr/>
          <p:nvPr/>
        </p:nvSpPr>
        <p:spPr>
          <a:xfrm>
            <a:off x="6012450" y="50043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6012450" y="5823999"/>
            <a:ext cx="481200" cy="4812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bird exploring a labyrinth from above (with a bird’s eye view).</a:t>
            </a:r>
          </a:p>
        </p:txBody>
      </p:sp>
      <p:pic>
        <p:nvPicPr>
          <p:cNvPr id="1472" name="Shape 1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25" y="2470629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Shape 147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Breadth-First Search</a:t>
            </a:r>
          </a:p>
        </p:txBody>
      </p:sp>
      <p:sp>
        <p:nvSpPr>
          <p:cNvPr id="1474" name="Shape 1474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475" name="Shape 1475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76" name="Shape 1476"/>
          <p:cNvCxnSpPr>
            <a:stCxn id="1474" idx="6"/>
            <a:endCxn id="1475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77" name="Shape 1477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78" name="Shape 1478"/>
          <p:cNvCxnSpPr>
            <a:stCxn id="1474" idx="4"/>
            <a:endCxn id="1477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79" name="Shape 1479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80" name="Shape 1480"/>
          <p:cNvCxnSpPr>
            <a:stCxn id="1475" idx="6"/>
            <a:endCxn id="1479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1" name="Shape 1481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82" name="Shape 1482"/>
          <p:cNvCxnSpPr>
            <a:stCxn id="1475" idx="4"/>
            <a:endCxn id="1481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3" name="Shape 1483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84" name="Shape 1484"/>
          <p:cNvCxnSpPr>
            <a:stCxn id="1475" idx="5"/>
            <a:endCxn id="1483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5" name="Shape 1485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86" name="Shape 1486"/>
          <p:cNvCxnSpPr>
            <a:stCxn id="1479" idx="6"/>
            <a:endCxn id="1485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7" name="Shape 1487"/>
          <p:cNvCxnSpPr>
            <a:stCxn id="1483" idx="7"/>
            <a:endCxn id="1485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8" name="Shape 1488"/>
          <p:cNvCxnSpPr>
            <a:stCxn id="1481" idx="7"/>
            <a:endCxn id="1485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9" name="Shape 1489"/>
          <p:cNvSpPr/>
          <p:nvPr/>
        </p:nvSpPr>
        <p:spPr>
          <a:xfrm>
            <a:off x="6007175" y="2660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0" name="Shape 1490"/>
          <p:cNvSpPr txBox="1"/>
          <p:nvPr/>
        </p:nvSpPr>
        <p:spPr>
          <a:xfrm>
            <a:off x="6655575" y="2659000"/>
            <a:ext cx="18789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0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 steps</a:t>
            </a:r>
          </a:p>
        </p:txBody>
      </p:sp>
      <p:sp>
        <p:nvSpPr>
          <p:cNvPr id="1491" name="Shape 1491"/>
          <p:cNvSpPr/>
          <p:nvPr/>
        </p:nvSpPr>
        <p:spPr>
          <a:xfrm>
            <a:off x="6007175" y="3346599"/>
            <a:ext cx="481200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6007175" y="41847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94" name="Shape 1494"/>
          <p:cNvCxnSpPr>
            <a:stCxn id="1474" idx="5"/>
            <a:endCxn id="1493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5" name="Shape 1495"/>
          <p:cNvCxnSpPr>
            <a:stCxn id="1493" idx="6"/>
            <a:endCxn id="1481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96" name="Shape 1496"/>
          <p:cNvSpPr/>
          <p:nvPr/>
        </p:nvSpPr>
        <p:spPr>
          <a:xfrm>
            <a:off x="6012450" y="50043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7" name="Shape 1497"/>
          <p:cNvSpPr/>
          <p:nvPr/>
        </p:nvSpPr>
        <p:spPr>
          <a:xfrm>
            <a:off x="6012450" y="5823999"/>
            <a:ext cx="481200" cy="4812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bird exploring a labyrinth from above (with a bird’s eye view).</a:t>
            </a:r>
          </a:p>
        </p:txBody>
      </p:sp>
      <p:pic>
        <p:nvPicPr>
          <p:cNvPr id="1503" name="Shape 1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25" y="2470629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Shape 150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Breadth-First Search</a:t>
            </a:r>
          </a:p>
        </p:txBody>
      </p:sp>
      <p:sp>
        <p:nvSpPr>
          <p:cNvPr id="1505" name="Shape 1505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506" name="Shape 1506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07" name="Shape 1507"/>
          <p:cNvCxnSpPr>
            <a:stCxn id="1505" idx="6"/>
            <a:endCxn id="1506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8" name="Shape 1508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09" name="Shape 1509"/>
          <p:cNvCxnSpPr>
            <a:stCxn id="1505" idx="4"/>
            <a:endCxn id="1508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0" name="Shape 1510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11" name="Shape 1511"/>
          <p:cNvCxnSpPr>
            <a:stCxn id="1506" idx="6"/>
            <a:endCxn id="1510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2" name="Shape 1512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13" name="Shape 1513"/>
          <p:cNvCxnSpPr>
            <a:stCxn id="1506" idx="4"/>
            <a:endCxn id="1512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4" name="Shape 1514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15" name="Shape 1515"/>
          <p:cNvCxnSpPr>
            <a:stCxn id="1506" idx="5"/>
            <a:endCxn id="1514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6" name="Shape 1516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17" name="Shape 1517"/>
          <p:cNvCxnSpPr>
            <a:stCxn id="1510" idx="6"/>
            <a:endCxn id="1516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8" name="Shape 1518"/>
          <p:cNvCxnSpPr>
            <a:stCxn id="1514" idx="7"/>
            <a:endCxn id="1516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9" name="Shape 1519"/>
          <p:cNvCxnSpPr>
            <a:stCxn id="1512" idx="7"/>
            <a:endCxn id="1516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0" name="Shape 1520"/>
          <p:cNvSpPr/>
          <p:nvPr/>
        </p:nvSpPr>
        <p:spPr>
          <a:xfrm>
            <a:off x="6007175" y="2660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1" name="Shape 1521"/>
          <p:cNvSpPr txBox="1"/>
          <p:nvPr/>
        </p:nvSpPr>
        <p:spPr>
          <a:xfrm>
            <a:off x="6655575" y="2659000"/>
            <a:ext cx="18789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0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 steps</a:t>
            </a:r>
          </a:p>
        </p:txBody>
      </p:sp>
      <p:sp>
        <p:nvSpPr>
          <p:cNvPr id="1522" name="Shape 1522"/>
          <p:cNvSpPr/>
          <p:nvPr/>
        </p:nvSpPr>
        <p:spPr>
          <a:xfrm>
            <a:off x="6007175" y="3346599"/>
            <a:ext cx="481200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3" name="Shape 1523"/>
          <p:cNvSpPr/>
          <p:nvPr/>
        </p:nvSpPr>
        <p:spPr>
          <a:xfrm>
            <a:off x="6007175" y="41847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5" name="Shape 1525"/>
          <p:cNvCxnSpPr>
            <a:stCxn id="1505" idx="5"/>
            <a:endCxn id="1524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6" name="Shape 1526"/>
          <p:cNvCxnSpPr>
            <a:stCxn id="1524" idx="6"/>
            <a:endCxn id="1512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7" name="Shape 1527"/>
          <p:cNvSpPr/>
          <p:nvPr/>
        </p:nvSpPr>
        <p:spPr>
          <a:xfrm>
            <a:off x="6012450" y="50043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6012450" y="5823999"/>
            <a:ext cx="481200" cy="4812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analogy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A bird exploring a labyrinth from above (with a bird’s eye view).</a:t>
            </a:r>
          </a:p>
        </p:txBody>
      </p:sp>
      <p:pic>
        <p:nvPicPr>
          <p:cNvPr id="1534" name="Shape 1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25" y="2470629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Breadth-First Search</a:t>
            </a:r>
          </a:p>
        </p:txBody>
      </p:sp>
      <p:sp>
        <p:nvSpPr>
          <p:cNvPr id="1536" name="Shape 1536"/>
          <p:cNvSpPr/>
          <p:nvPr/>
        </p:nvSpPr>
        <p:spPr>
          <a:xfrm>
            <a:off x="1497625" y="3059499"/>
            <a:ext cx="481199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537" name="Shape 1537"/>
          <p:cNvSpPr/>
          <p:nvPr/>
        </p:nvSpPr>
        <p:spPr>
          <a:xfrm>
            <a:off x="2481125" y="3059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38" name="Shape 1538"/>
          <p:cNvCxnSpPr>
            <a:stCxn id="1536" idx="6"/>
            <a:endCxn id="1537" idx="2"/>
          </p:cNvCxnSpPr>
          <p:nvPr/>
        </p:nvCxnSpPr>
        <p:spPr>
          <a:xfrm>
            <a:off x="1978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39" name="Shape 1539"/>
          <p:cNvSpPr/>
          <p:nvPr/>
        </p:nvSpPr>
        <p:spPr>
          <a:xfrm>
            <a:off x="1497625" y="40254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0" name="Shape 1540"/>
          <p:cNvCxnSpPr>
            <a:stCxn id="1536" idx="4"/>
            <a:endCxn id="1539" idx="0"/>
          </p:cNvCxnSpPr>
          <p:nvPr/>
        </p:nvCxnSpPr>
        <p:spPr>
          <a:xfrm>
            <a:off x="1738225" y="3540699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1" name="Shape 1541"/>
          <p:cNvSpPr/>
          <p:nvPr/>
        </p:nvSpPr>
        <p:spPr>
          <a:xfrm>
            <a:off x="3464625" y="3059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2" name="Shape 1542"/>
          <p:cNvCxnSpPr>
            <a:stCxn id="1537" idx="6"/>
            <a:endCxn id="1541" idx="2"/>
          </p:cNvCxnSpPr>
          <p:nvPr/>
        </p:nvCxnSpPr>
        <p:spPr>
          <a:xfrm>
            <a:off x="29623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3" name="Shape 1543"/>
          <p:cNvSpPr/>
          <p:nvPr/>
        </p:nvSpPr>
        <p:spPr>
          <a:xfrm>
            <a:off x="3464625" y="4991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4" name="Shape 1544"/>
          <p:cNvCxnSpPr>
            <a:stCxn id="1537" idx="4"/>
            <a:endCxn id="1543" idx="1"/>
          </p:cNvCxnSpPr>
          <p:nvPr/>
        </p:nvCxnSpPr>
        <p:spPr>
          <a:xfrm>
            <a:off x="2721725" y="354069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5" name="Shape 1545"/>
          <p:cNvSpPr/>
          <p:nvPr/>
        </p:nvSpPr>
        <p:spPr>
          <a:xfrm>
            <a:off x="3464425" y="40254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6" name="Shape 1546"/>
          <p:cNvCxnSpPr>
            <a:stCxn id="1537" idx="5"/>
            <a:endCxn id="1545" idx="1"/>
          </p:cNvCxnSpPr>
          <p:nvPr/>
        </p:nvCxnSpPr>
        <p:spPr>
          <a:xfrm>
            <a:off x="2891855" y="3470229"/>
            <a:ext cx="642899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47" name="Shape 1547"/>
          <p:cNvSpPr/>
          <p:nvPr/>
        </p:nvSpPr>
        <p:spPr>
          <a:xfrm>
            <a:off x="4448125" y="3059499"/>
            <a:ext cx="481200" cy="4812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48" name="Shape 1548"/>
          <p:cNvCxnSpPr>
            <a:stCxn id="1541" idx="6"/>
            <a:endCxn id="1547" idx="2"/>
          </p:cNvCxnSpPr>
          <p:nvPr/>
        </p:nvCxnSpPr>
        <p:spPr>
          <a:xfrm>
            <a:off x="3945825" y="3300099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49" name="Shape 1549"/>
          <p:cNvCxnSpPr>
            <a:stCxn id="1545" idx="7"/>
            <a:endCxn id="1547" idx="3"/>
          </p:cNvCxnSpPr>
          <p:nvPr/>
        </p:nvCxnSpPr>
        <p:spPr>
          <a:xfrm flipH="1" rot="10800000">
            <a:off x="3875155" y="3470169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50" name="Shape 1550"/>
          <p:cNvCxnSpPr>
            <a:stCxn id="1543" idx="7"/>
            <a:endCxn id="1547" idx="4"/>
          </p:cNvCxnSpPr>
          <p:nvPr/>
        </p:nvCxnSpPr>
        <p:spPr>
          <a:xfrm flipH="1" rot="10800000">
            <a:off x="3875355" y="3540669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51" name="Shape 1551"/>
          <p:cNvSpPr/>
          <p:nvPr/>
        </p:nvSpPr>
        <p:spPr>
          <a:xfrm>
            <a:off x="6007175" y="26607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2" name="Shape 1552"/>
          <p:cNvSpPr txBox="1"/>
          <p:nvPr/>
        </p:nvSpPr>
        <p:spPr>
          <a:xfrm>
            <a:off x="6655575" y="2659000"/>
            <a:ext cx="1878900" cy="3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unvisited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0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1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 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reachable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3 steps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6007175" y="3346599"/>
            <a:ext cx="481200" cy="4812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6007175" y="4184799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2481025" y="4990324"/>
            <a:ext cx="481200" cy="4812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56" name="Shape 1556"/>
          <p:cNvCxnSpPr>
            <a:stCxn id="1536" idx="5"/>
            <a:endCxn id="1555" idx="1"/>
          </p:cNvCxnSpPr>
          <p:nvPr/>
        </p:nvCxnSpPr>
        <p:spPr>
          <a:xfrm>
            <a:off x="1908355" y="3470228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57" name="Shape 1557"/>
          <p:cNvCxnSpPr>
            <a:stCxn id="1555" idx="6"/>
            <a:endCxn id="1543" idx="2"/>
          </p:cNvCxnSpPr>
          <p:nvPr/>
        </p:nvCxnSpPr>
        <p:spPr>
          <a:xfrm>
            <a:off x="2962225" y="5230924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58" name="Shape 1558"/>
          <p:cNvSpPr/>
          <p:nvPr/>
        </p:nvSpPr>
        <p:spPr>
          <a:xfrm>
            <a:off x="6012450" y="5004399"/>
            <a:ext cx="481200" cy="4812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6012450" y="5823999"/>
            <a:ext cx="481200" cy="4812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5" name="Shape 156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Breadth-First Search</a:t>
            </a:r>
          </a:p>
        </p:txBody>
      </p:sp>
      <p:sp>
        <p:nvSpPr>
          <p:cNvPr id="1566" name="Shape 1566"/>
          <p:cNvSpPr txBox="1"/>
          <p:nvPr/>
        </p:nvSpPr>
        <p:spPr>
          <a:xfrm>
            <a:off x="609600" y="1444500"/>
            <a:ext cx="7924800" cy="5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7" name="Shape 1567"/>
          <p:cNvSpPr txBox="1"/>
          <p:nvPr/>
        </p:nvSpPr>
        <p:spPr>
          <a:xfrm>
            <a:off x="930450" y="1444500"/>
            <a:ext cx="7283100" cy="403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D3368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algorithm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bfs(s):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L = []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for i = 0 to n-1: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L[i] = {}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L[0] = {s}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or i = 0 to n-1: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or u in L[i]: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u.neighbors: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if v.status </a:t>
            </a:r>
            <a:r>
              <a:rPr b="1" lang="en" sz="20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"unvisited":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  v.status = "visited"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  L[i+1].add(v)</a:t>
            </a:r>
          </a:p>
        </p:txBody>
      </p:sp>
      <p:sp>
        <p:nvSpPr>
          <p:cNvPr id="1568" name="Shape 1568"/>
          <p:cNvSpPr txBox="1"/>
          <p:nvPr/>
        </p:nvSpPr>
        <p:spPr>
          <a:xfrm>
            <a:off x="930450" y="5603400"/>
            <a:ext cx="7283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Runtime: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2400">
                <a:solidFill>
                  <a:srgbClr val="2196F3"/>
                </a:solidFill>
                <a:latin typeface="Consolas"/>
                <a:ea typeface="Consolas"/>
                <a:cs typeface="Consolas"/>
                <a:sym typeface="Consolas"/>
              </a:rPr>
              <a:t>O(|V|+|E|)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574" name="Shape 157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long is the shortest path between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vertices u and v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bfs(u)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For all vertices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L[i]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the shortest path between u and these vertices has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length i.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v isn’t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L[i]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any i, then it’s unreachable from u.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Outline for Today</a:t>
            </a:r>
          </a:p>
        </p:txBody>
      </p:sp>
      <p:sp>
        <p:nvSpPr>
          <p:cNvPr id="106" name="Shape 10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Graph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algorithms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Graph Basics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DFS: topological sort, in-order traversal of BSTs, exact traversals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BFS: shortest paths, bipartite graph detection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Dijkstra’s Algorithm for single-source shortest path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Aside: Bipartiteness</a:t>
            </a:r>
          </a:p>
        </p:txBody>
      </p:sp>
      <p:sp>
        <p:nvSpPr>
          <p:cNvPr id="1580" name="Shape 158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graph is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bipartite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iff there exists a two-coloring such that there are no edges between same-colored vertices.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e.g. Matching university hackathon guests and hosts.</a:t>
            </a:r>
          </a:p>
        </p:txBody>
      </p:sp>
      <p:sp>
        <p:nvSpPr>
          <p:cNvPr id="1581" name="Shape 1581"/>
          <p:cNvSpPr/>
          <p:nvPr/>
        </p:nvSpPr>
        <p:spPr>
          <a:xfrm>
            <a:off x="3510725" y="3112674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3510725" y="3627001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3510725" y="4141328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3510725" y="4655655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3510725" y="5169982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3510725" y="5684309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5242683" y="3112674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5242683" y="3627001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5242683" y="4141328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0" name="Shape 1590"/>
          <p:cNvSpPr/>
          <p:nvPr/>
        </p:nvSpPr>
        <p:spPr>
          <a:xfrm>
            <a:off x="5242683" y="4655655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5242683" y="5169982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5242683" y="5684309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93" name="Shape 1593"/>
          <p:cNvCxnSpPr>
            <a:stCxn id="1581" idx="6"/>
            <a:endCxn id="1589" idx="2"/>
          </p:cNvCxnSpPr>
          <p:nvPr/>
        </p:nvCxnSpPr>
        <p:spPr>
          <a:xfrm>
            <a:off x="3901325" y="3307974"/>
            <a:ext cx="1341300" cy="10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4" name="Shape 1594"/>
          <p:cNvCxnSpPr>
            <a:stCxn id="1582" idx="6"/>
            <a:endCxn id="1587" idx="2"/>
          </p:cNvCxnSpPr>
          <p:nvPr/>
        </p:nvCxnSpPr>
        <p:spPr>
          <a:xfrm flipH="1" rot="10800000">
            <a:off x="3901325" y="3308101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5" name="Shape 1595"/>
          <p:cNvCxnSpPr>
            <a:endCxn id="1592" idx="2"/>
          </p:cNvCxnSpPr>
          <p:nvPr/>
        </p:nvCxnSpPr>
        <p:spPr>
          <a:xfrm>
            <a:off x="3901383" y="3822209"/>
            <a:ext cx="1341300" cy="205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6" name="Shape 1596"/>
          <p:cNvCxnSpPr>
            <a:stCxn id="1583" idx="6"/>
            <a:endCxn id="1587" idx="2"/>
          </p:cNvCxnSpPr>
          <p:nvPr/>
        </p:nvCxnSpPr>
        <p:spPr>
          <a:xfrm flipH="1" rot="10800000">
            <a:off x="3901325" y="3307928"/>
            <a:ext cx="1341300" cy="10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7" name="Shape 1597"/>
          <p:cNvCxnSpPr>
            <a:stCxn id="1584" idx="6"/>
            <a:endCxn id="1591" idx="2"/>
          </p:cNvCxnSpPr>
          <p:nvPr/>
        </p:nvCxnSpPr>
        <p:spPr>
          <a:xfrm>
            <a:off x="3901325" y="4850955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8" name="Shape 1598"/>
          <p:cNvCxnSpPr>
            <a:stCxn id="1585" idx="6"/>
            <a:endCxn id="1592" idx="2"/>
          </p:cNvCxnSpPr>
          <p:nvPr/>
        </p:nvCxnSpPr>
        <p:spPr>
          <a:xfrm>
            <a:off x="3901325" y="5365282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9" name="Shape 1599"/>
          <p:cNvCxnSpPr>
            <a:endCxn id="1591" idx="2"/>
          </p:cNvCxnSpPr>
          <p:nvPr/>
        </p:nvCxnSpPr>
        <p:spPr>
          <a:xfrm>
            <a:off x="3901383" y="5365282"/>
            <a:ext cx="1341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00" name="Shape 1600"/>
          <p:cNvCxnSpPr>
            <a:stCxn id="1586" idx="6"/>
            <a:endCxn id="1591" idx="2"/>
          </p:cNvCxnSpPr>
          <p:nvPr/>
        </p:nvCxnSpPr>
        <p:spPr>
          <a:xfrm flipH="1" rot="10800000">
            <a:off x="3901325" y="5365409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606" name="Shape 160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607" name="Shape 1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Shape 1608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609" name="Shape 1609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0" name="Shape 1610"/>
          <p:cNvCxnSpPr>
            <a:stCxn id="1608" idx="6"/>
            <a:endCxn id="1609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1" name="Shape 1611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2" name="Shape 1612"/>
          <p:cNvCxnSpPr>
            <a:stCxn id="1608" idx="4"/>
            <a:endCxn id="1611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3" name="Shape 1613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4" name="Shape 1614"/>
          <p:cNvCxnSpPr>
            <a:stCxn id="1609" idx="6"/>
            <a:endCxn id="1613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5" name="Shape 1615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6" name="Shape 1616"/>
          <p:cNvCxnSpPr>
            <a:stCxn id="1609" idx="4"/>
            <a:endCxn id="1615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7" name="Shape 1617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8" name="Shape 1618"/>
          <p:cNvCxnSpPr>
            <a:stCxn id="1609" idx="5"/>
            <a:endCxn id="1617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9" name="Shape 1619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0" name="Shape 1620"/>
          <p:cNvCxnSpPr>
            <a:stCxn id="1613" idx="6"/>
            <a:endCxn id="1619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21" name="Shape 1621"/>
          <p:cNvCxnSpPr>
            <a:stCxn id="1617" idx="7"/>
            <a:endCxn id="1619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22" name="Shape 1622"/>
          <p:cNvCxnSpPr>
            <a:stCxn id="1615" idx="7"/>
            <a:endCxn id="1619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23" name="Shape 1623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24" name="Shape 1624"/>
          <p:cNvCxnSpPr>
            <a:stCxn id="1608" idx="5"/>
            <a:endCxn id="1623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25" name="Shape 1625"/>
          <p:cNvCxnSpPr>
            <a:stCxn id="1623" idx="6"/>
            <a:endCxn id="1615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631" name="Shape 163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632" name="Shape 1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Shape 1633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5" name="Shape 1635"/>
          <p:cNvCxnSpPr>
            <a:stCxn id="1633" idx="6"/>
            <a:endCxn id="1634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36" name="Shape 1636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7" name="Shape 1637"/>
          <p:cNvCxnSpPr>
            <a:stCxn id="1633" idx="4"/>
            <a:endCxn id="1636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38" name="Shape 1638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39" name="Shape 1639"/>
          <p:cNvCxnSpPr>
            <a:stCxn id="1634" idx="6"/>
            <a:endCxn id="1638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0" name="Shape 1640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1" name="Shape 1641"/>
          <p:cNvCxnSpPr>
            <a:stCxn id="1634" idx="4"/>
            <a:endCxn id="1640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2" name="Shape 1642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3" name="Shape 1643"/>
          <p:cNvCxnSpPr>
            <a:stCxn id="1634" idx="5"/>
            <a:endCxn id="1642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4" name="Shape 1644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5" name="Shape 1645"/>
          <p:cNvCxnSpPr>
            <a:stCxn id="1638" idx="6"/>
            <a:endCxn id="1644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46" name="Shape 1646"/>
          <p:cNvCxnSpPr>
            <a:stCxn id="1642" idx="7"/>
            <a:endCxn id="1644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47" name="Shape 1647"/>
          <p:cNvCxnSpPr>
            <a:stCxn id="1640" idx="7"/>
            <a:endCxn id="1644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8" name="Shape 1648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9" name="Shape 1649"/>
          <p:cNvCxnSpPr>
            <a:stCxn id="1633" idx="5"/>
            <a:endCxn id="1648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50" name="Shape 1650"/>
          <p:cNvCxnSpPr>
            <a:stCxn id="1648" idx="6"/>
            <a:endCxn id="1640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656" name="Shape 165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657" name="Shape 1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Shape 1658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659" name="Shape 1659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0" name="Shape 1660"/>
          <p:cNvCxnSpPr>
            <a:stCxn id="1658" idx="6"/>
            <a:endCxn id="1659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1" name="Shape 1661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2" name="Shape 1662"/>
          <p:cNvCxnSpPr>
            <a:stCxn id="1658" idx="4"/>
            <a:endCxn id="1661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3" name="Shape 1663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4" name="Shape 1664"/>
          <p:cNvCxnSpPr>
            <a:stCxn id="1659" idx="6"/>
            <a:endCxn id="1663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5" name="Shape 1665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6" name="Shape 1666"/>
          <p:cNvCxnSpPr>
            <a:stCxn id="1659" idx="4"/>
            <a:endCxn id="1665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7" name="Shape 1667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68" name="Shape 1668"/>
          <p:cNvCxnSpPr>
            <a:stCxn id="1659" idx="5"/>
            <a:endCxn id="1667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69" name="Shape 1669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70" name="Shape 1670"/>
          <p:cNvCxnSpPr>
            <a:stCxn id="1663" idx="6"/>
            <a:endCxn id="1669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71" name="Shape 1671"/>
          <p:cNvCxnSpPr>
            <a:stCxn id="1667" idx="7"/>
            <a:endCxn id="1669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72" name="Shape 1672"/>
          <p:cNvCxnSpPr>
            <a:stCxn id="1665" idx="7"/>
            <a:endCxn id="1669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73" name="Shape 1673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74" name="Shape 1674"/>
          <p:cNvCxnSpPr>
            <a:stCxn id="1658" idx="5"/>
            <a:endCxn id="1673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75" name="Shape 1675"/>
          <p:cNvCxnSpPr>
            <a:stCxn id="1673" idx="6"/>
            <a:endCxn id="1665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681" name="Shape 16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682" name="Shape 1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Shape 1683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684" name="Shape 1684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5" name="Shape 1685"/>
          <p:cNvCxnSpPr>
            <a:stCxn id="1683" idx="6"/>
            <a:endCxn id="1684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86" name="Shape 1686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7" name="Shape 1687"/>
          <p:cNvCxnSpPr>
            <a:stCxn id="1683" idx="4"/>
            <a:endCxn id="1686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88" name="Shape 1688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89" name="Shape 1689"/>
          <p:cNvCxnSpPr>
            <a:stCxn id="1684" idx="6"/>
            <a:endCxn id="1688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90" name="Shape 1690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91" name="Shape 1691"/>
          <p:cNvCxnSpPr>
            <a:stCxn id="1684" idx="4"/>
            <a:endCxn id="1690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92" name="Shape 1692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93" name="Shape 1693"/>
          <p:cNvCxnSpPr>
            <a:stCxn id="1684" idx="5"/>
            <a:endCxn id="1692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94" name="Shape 1694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95" name="Shape 1695"/>
          <p:cNvCxnSpPr>
            <a:stCxn id="1688" idx="6"/>
            <a:endCxn id="1694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6" name="Shape 1696"/>
          <p:cNvCxnSpPr>
            <a:stCxn id="1692" idx="7"/>
            <a:endCxn id="1694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7" name="Shape 1697"/>
          <p:cNvCxnSpPr>
            <a:stCxn id="1690" idx="7"/>
            <a:endCxn id="1694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98" name="Shape 1698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99" name="Shape 1699"/>
          <p:cNvCxnSpPr>
            <a:stCxn id="1683" idx="5"/>
            <a:endCxn id="1698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00" name="Shape 1700"/>
          <p:cNvCxnSpPr>
            <a:stCxn id="1698" idx="6"/>
            <a:endCxn id="1690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1" name="Shape 1701"/>
          <p:cNvSpPr/>
          <p:nvPr/>
        </p:nvSpPr>
        <p:spPr>
          <a:xfrm>
            <a:off x="6344012" y="4687484"/>
            <a:ext cx="455975" cy="455976"/>
          </a:xfrm>
          <a:prstGeom prst="irregularSeal2">
            <a:avLst/>
          </a:prstGeom>
          <a:solidFill>
            <a:srgbClr val="FFD54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2" name="Shape 1702"/>
          <p:cNvSpPr txBox="1"/>
          <p:nvPr/>
        </p:nvSpPr>
        <p:spPr>
          <a:xfrm rot="-1049117">
            <a:off x="6376279" y="4589795"/>
            <a:ext cx="1242091" cy="386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BIPARTITE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!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708" name="Shape 170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709" name="Shape 1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Shape 1710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711" name="Shape 1711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2" name="Shape 1712"/>
          <p:cNvCxnSpPr>
            <a:stCxn id="1710" idx="6"/>
            <a:endCxn id="1711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3" name="Shape 1713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4" name="Shape 1714"/>
          <p:cNvCxnSpPr>
            <a:stCxn id="1710" idx="4"/>
            <a:endCxn id="1713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5" name="Shape 1715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6" name="Shape 1716"/>
          <p:cNvCxnSpPr>
            <a:stCxn id="1711" idx="6"/>
            <a:endCxn id="1715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7" name="Shape 1717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18" name="Shape 1718"/>
          <p:cNvCxnSpPr>
            <a:stCxn id="1711" idx="4"/>
            <a:endCxn id="1717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9" name="Shape 1719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0" name="Shape 1720"/>
          <p:cNvCxnSpPr>
            <a:stCxn id="1711" idx="5"/>
            <a:endCxn id="1719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21" name="Shape 1721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2" name="Shape 1722"/>
          <p:cNvCxnSpPr>
            <a:stCxn id="1715" idx="6"/>
            <a:endCxn id="1721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3" name="Shape 1723"/>
          <p:cNvCxnSpPr>
            <a:stCxn id="1719" idx="7"/>
            <a:endCxn id="1721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4" name="Shape 1724"/>
          <p:cNvCxnSpPr>
            <a:stCxn id="1717" idx="7"/>
            <a:endCxn id="1721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25" name="Shape 1725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6" name="Shape 1726"/>
          <p:cNvCxnSpPr>
            <a:stCxn id="1710" idx="5"/>
            <a:endCxn id="1725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7" name="Shape 1727"/>
          <p:cNvCxnSpPr>
            <a:stCxn id="1725" idx="6"/>
            <a:endCxn id="1717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8" name="Shape 1728"/>
          <p:cNvCxnSpPr>
            <a:stCxn id="1715" idx="4"/>
            <a:endCxn id="1719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734" name="Shape 173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735" name="Shape 1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737" name="Shape 1737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38" name="Shape 1738"/>
          <p:cNvCxnSpPr>
            <a:stCxn id="1736" idx="6"/>
            <a:endCxn id="1737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39" name="Shape 1739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0" name="Shape 1740"/>
          <p:cNvCxnSpPr>
            <a:stCxn id="1736" idx="4"/>
            <a:endCxn id="1739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1" name="Shape 1741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2" name="Shape 1742"/>
          <p:cNvCxnSpPr>
            <a:stCxn id="1737" idx="6"/>
            <a:endCxn id="1741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3" name="Shape 1743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4" name="Shape 1744"/>
          <p:cNvCxnSpPr>
            <a:stCxn id="1737" idx="4"/>
            <a:endCxn id="1743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5" name="Shape 1745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6" name="Shape 1746"/>
          <p:cNvCxnSpPr>
            <a:stCxn id="1737" idx="5"/>
            <a:endCxn id="1745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7" name="Shape 1747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48" name="Shape 1748"/>
          <p:cNvCxnSpPr>
            <a:stCxn id="1741" idx="6"/>
            <a:endCxn id="1747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49" name="Shape 1749"/>
          <p:cNvCxnSpPr>
            <a:stCxn id="1745" idx="7"/>
            <a:endCxn id="1747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0" name="Shape 1750"/>
          <p:cNvCxnSpPr>
            <a:stCxn id="1743" idx="7"/>
            <a:endCxn id="1747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51" name="Shape 1751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52" name="Shape 1752"/>
          <p:cNvCxnSpPr>
            <a:stCxn id="1736" idx="5"/>
            <a:endCxn id="1751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3" name="Shape 1753"/>
          <p:cNvCxnSpPr>
            <a:stCxn id="1751" idx="6"/>
            <a:endCxn id="1743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4" name="Shape 1754"/>
          <p:cNvCxnSpPr>
            <a:stCxn id="1741" idx="4"/>
            <a:endCxn id="1745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760" name="Shape 176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761" name="Shape 1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Shape 1762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763" name="Shape 1763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4" name="Shape 1764"/>
          <p:cNvCxnSpPr>
            <a:stCxn id="1762" idx="6"/>
            <a:endCxn id="1763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65" name="Shape 1765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6" name="Shape 1766"/>
          <p:cNvCxnSpPr>
            <a:stCxn id="1762" idx="4"/>
            <a:endCxn id="1765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67" name="Shape 1767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8" name="Shape 1768"/>
          <p:cNvCxnSpPr>
            <a:stCxn id="1763" idx="6"/>
            <a:endCxn id="1767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69" name="Shape 1769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70" name="Shape 1770"/>
          <p:cNvCxnSpPr>
            <a:stCxn id="1763" idx="4"/>
            <a:endCxn id="1769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1" name="Shape 1771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72" name="Shape 1772"/>
          <p:cNvCxnSpPr>
            <a:stCxn id="1763" idx="5"/>
            <a:endCxn id="1771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3" name="Shape 1773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74" name="Shape 1774"/>
          <p:cNvCxnSpPr>
            <a:stCxn id="1767" idx="6"/>
            <a:endCxn id="1773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5" name="Shape 1775"/>
          <p:cNvCxnSpPr>
            <a:stCxn id="1771" idx="7"/>
            <a:endCxn id="1773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6" name="Shape 1776"/>
          <p:cNvCxnSpPr>
            <a:stCxn id="1769" idx="7"/>
            <a:endCxn id="1773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7" name="Shape 1777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78" name="Shape 1778"/>
          <p:cNvCxnSpPr>
            <a:stCxn id="1762" idx="5"/>
            <a:endCxn id="1777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9" name="Shape 1779"/>
          <p:cNvCxnSpPr>
            <a:stCxn id="1777" idx="6"/>
            <a:endCxn id="1769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0" name="Shape 1780"/>
          <p:cNvCxnSpPr>
            <a:stCxn id="1767" idx="4"/>
            <a:endCxn id="1771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5" name="Shape 1785"/>
          <p:cNvCxnSpPr>
            <a:stCxn id="1786" idx="4"/>
            <a:endCxn id="1787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cap="flat" cmpd="sng" w="762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88" name="Shape 178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789" name="Shape 178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</p:txBody>
      </p:sp>
      <p:pic>
        <p:nvPicPr>
          <p:cNvPr id="1790" name="Shape 1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792" name="Shape 1792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3" name="Shape 1793"/>
          <p:cNvCxnSpPr>
            <a:stCxn id="1791" idx="6"/>
            <a:endCxn id="1792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4" name="Shape 1794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5" name="Shape 1795"/>
          <p:cNvCxnSpPr>
            <a:stCxn id="1791" idx="4"/>
            <a:endCxn id="1794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86" name="Shape 1786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6" name="Shape 1796"/>
          <p:cNvCxnSpPr>
            <a:stCxn id="1792" idx="6"/>
            <a:endCxn id="1786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7" name="Shape 1797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8" name="Shape 1798"/>
          <p:cNvCxnSpPr>
            <a:stCxn id="1792" idx="4"/>
            <a:endCxn id="1797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87" name="Shape 1787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99" name="Shape 1799"/>
          <p:cNvCxnSpPr>
            <a:stCxn id="1792" idx="5"/>
            <a:endCxn id="1787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0" name="Shape 1800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01" name="Shape 1801"/>
          <p:cNvCxnSpPr>
            <a:stCxn id="1786" idx="6"/>
            <a:endCxn id="1800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2" name="Shape 1802"/>
          <p:cNvCxnSpPr>
            <a:stCxn id="1787" idx="7"/>
            <a:endCxn id="1800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3" name="Shape 1803"/>
          <p:cNvCxnSpPr>
            <a:stCxn id="1797" idx="7"/>
            <a:endCxn id="1800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4" name="Shape 1804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05" name="Shape 1805"/>
          <p:cNvCxnSpPr>
            <a:stCxn id="1791" idx="5"/>
            <a:endCxn id="1804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6" name="Shape 1806"/>
          <p:cNvCxnSpPr>
            <a:stCxn id="1804" idx="6"/>
            <a:endCxn id="1797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7" name="Shape 1807"/>
          <p:cNvSpPr/>
          <p:nvPr/>
        </p:nvSpPr>
        <p:spPr>
          <a:xfrm>
            <a:off x="4894687" y="4078709"/>
            <a:ext cx="455976" cy="455976"/>
          </a:xfrm>
          <a:prstGeom prst="irregularSeal2">
            <a:avLst/>
          </a:prstGeom>
          <a:solidFill>
            <a:srgbClr val="FFD54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8" name="Shape 1808"/>
          <p:cNvSpPr txBox="1"/>
          <p:nvPr/>
        </p:nvSpPr>
        <p:spPr>
          <a:xfrm rot="-1049197">
            <a:off x="4914194" y="3898067"/>
            <a:ext cx="1794110" cy="386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NOT </a:t>
            </a:r>
            <a:r>
              <a:rPr lang="en"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BIPARTITE</a:t>
            </a:r>
            <a:r>
              <a:rPr lang="en"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!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3" name="Shape 1813"/>
          <p:cNvCxnSpPr>
            <a:stCxn id="1814" idx="4"/>
            <a:endCxn id="1815" idx="0"/>
          </p:cNvCxnSpPr>
          <p:nvPr/>
        </p:nvCxnSpPr>
        <p:spPr>
          <a:xfrm flipH="1">
            <a:off x="5130850" y="4043974"/>
            <a:ext cx="300" cy="484800"/>
          </a:xfrm>
          <a:prstGeom prst="straightConnector1">
            <a:avLst/>
          </a:prstGeom>
          <a:noFill/>
          <a:ln cap="flat" cmpd="sng" w="762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6" name="Shape 181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817" name="Shape 18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BFS: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graph bipartite?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Call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any vertex and color vertices alternating colors.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If it attempts to color the same vertex different colors, then the graph isn’t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bipartite; otherwise it is.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Is anyone incredulous that this actually works?</a:t>
            </a:r>
          </a:p>
        </p:txBody>
      </p:sp>
      <p:pic>
        <p:nvPicPr>
          <p:cNvPr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50" y="2973904"/>
            <a:ext cx="813300" cy="58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Shape 1819"/>
          <p:cNvSpPr/>
          <p:nvPr/>
        </p:nvSpPr>
        <p:spPr>
          <a:xfrm>
            <a:off x="2923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1820" name="Shape 1820"/>
          <p:cNvSpPr/>
          <p:nvPr/>
        </p:nvSpPr>
        <p:spPr>
          <a:xfrm>
            <a:off x="3907050" y="3562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1" name="Shape 1821"/>
          <p:cNvCxnSpPr>
            <a:stCxn id="1819" idx="6"/>
            <a:endCxn id="1820" idx="2"/>
          </p:cNvCxnSpPr>
          <p:nvPr/>
        </p:nvCxnSpPr>
        <p:spPr>
          <a:xfrm>
            <a:off x="3404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22" name="Shape 1822"/>
          <p:cNvSpPr/>
          <p:nvPr/>
        </p:nvSpPr>
        <p:spPr>
          <a:xfrm>
            <a:off x="2923550" y="4528774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3" name="Shape 1823"/>
          <p:cNvCxnSpPr>
            <a:stCxn id="1819" idx="4"/>
            <a:endCxn id="1822" idx="0"/>
          </p:cNvCxnSpPr>
          <p:nvPr/>
        </p:nvCxnSpPr>
        <p:spPr>
          <a:xfrm>
            <a:off x="3164150" y="4043974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4" name="Shape 1814"/>
          <p:cNvSpPr/>
          <p:nvPr/>
        </p:nvSpPr>
        <p:spPr>
          <a:xfrm>
            <a:off x="4890550" y="3562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4" name="Shape 1824"/>
          <p:cNvCxnSpPr>
            <a:stCxn id="1820" idx="6"/>
            <a:endCxn id="1814" idx="2"/>
          </p:cNvCxnSpPr>
          <p:nvPr/>
        </p:nvCxnSpPr>
        <p:spPr>
          <a:xfrm>
            <a:off x="43882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25" name="Shape 1825"/>
          <p:cNvSpPr/>
          <p:nvPr/>
        </p:nvSpPr>
        <p:spPr>
          <a:xfrm>
            <a:off x="4890550" y="5494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6" name="Shape 1826"/>
          <p:cNvCxnSpPr>
            <a:stCxn id="1820" idx="4"/>
            <a:endCxn id="1825" idx="1"/>
          </p:cNvCxnSpPr>
          <p:nvPr/>
        </p:nvCxnSpPr>
        <p:spPr>
          <a:xfrm>
            <a:off x="4147650" y="404397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15" name="Shape 1815"/>
          <p:cNvSpPr/>
          <p:nvPr/>
        </p:nvSpPr>
        <p:spPr>
          <a:xfrm>
            <a:off x="4890350" y="4528774"/>
            <a:ext cx="481200" cy="4812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7" name="Shape 1827"/>
          <p:cNvCxnSpPr>
            <a:stCxn id="1820" idx="5"/>
            <a:endCxn id="1815" idx="1"/>
          </p:cNvCxnSpPr>
          <p:nvPr/>
        </p:nvCxnSpPr>
        <p:spPr>
          <a:xfrm>
            <a:off x="4317780" y="3973504"/>
            <a:ext cx="6429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28" name="Shape 1828"/>
          <p:cNvSpPr/>
          <p:nvPr/>
        </p:nvSpPr>
        <p:spPr>
          <a:xfrm>
            <a:off x="5874050" y="3562774"/>
            <a:ext cx="481200" cy="4812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9" name="Shape 1829"/>
          <p:cNvCxnSpPr>
            <a:stCxn id="1814" idx="6"/>
            <a:endCxn id="1828" idx="2"/>
          </p:cNvCxnSpPr>
          <p:nvPr/>
        </p:nvCxnSpPr>
        <p:spPr>
          <a:xfrm>
            <a:off x="5371750" y="3803374"/>
            <a:ext cx="50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0" name="Shape 1830"/>
          <p:cNvCxnSpPr>
            <a:stCxn id="1815" idx="7"/>
            <a:endCxn id="1828" idx="3"/>
          </p:cNvCxnSpPr>
          <p:nvPr/>
        </p:nvCxnSpPr>
        <p:spPr>
          <a:xfrm flipH="1" rot="10800000">
            <a:off x="5301080" y="3973444"/>
            <a:ext cx="643500" cy="625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1" name="Shape 1831"/>
          <p:cNvCxnSpPr>
            <a:stCxn id="1825" idx="7"/>
            <a:endCxn id="1828" idx="4"/>
          </p:cNvCxnSpPr>
          <p:nvPr/>
        </p:nvCxnSpPr>
        <p:spPr>
          <a:xfrm flipH="1" rot="10800000">
            <a:off x="5301280" y="4043944"/>
            <a:ext cx="813300" cy="1521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32" name="Shape 1832"/>
          <p:cNvSpPr/>
          <p:nvPr/>
        </p:nvSpPr>
        <p:spPr>
          <a:xfrm>
            <a:off x="3906950" y="5493599"/>
            <a:ext cx="481200" cy="4812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33" name="Shape 1833"/>
          <p:cNvCxnSpPr>
            <a:stCxn id="1819" idx="5"/>
            <a:endCxn id="1832" idx="1"/>
          </p:cNvCxnSpPr>
          <p:nvPr/>
        </p:nvCxnSpPr>
        <p:spPr>
          <a:xfrm>
            <a:off x="3334280" y="3973503"/>
            <a:ext cx="643200" cy="15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4" name="Shape 1834"/>
          <p:cNvCxnSpPr>
            <a:stCxn id="1832" idx="6"/>
            <a:endCxn id="1825" idx="2"/>
          </p:cNvCxnSpPr>
          <p:nvPr/>
        </p:nvCxnSpPr>
        <p:spPr>
          <a:xfrm>
            <a:off x="4388150" y="5734199"/>
            <a:ext cx="5025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35" name="Shape 1835"/>
          <p:cNvSpPr/>
          <p:nvPr/>
        </p:nvSpPr>
        <p:spPr>
          <a:xfrm>
            <a:off x="4894687" y="4078709"/>
            <a:ext cx="455976" cy="455976"/>
          </a:xfrm>
          <a:prstGeom prst="irregularSeal2">
            <a:avLst/>
          </a:prstGeom>
          <a:solidFill>
            <a:srgbClr val="FFD54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6" name="Shape 1836"/>
          <p:cNvSpPr txBox="1"/>
          <p:nvPr/>
        </p:nvSpPr>
        <p:spPr>
          <a:xfrm rot="-1049197">
            <a:off x="4914194" y="3898067"/>
            <a:ext cx="1794110" cy="386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NOT </a:t>
            </a:r>
            <a:r>
              <a:rPr lang="en"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BIPARTITE!</a:t>
            </a:r>
          </a:p>
        </p:txBody>
      </p:sp>
      <p:pic>
        <p:nvPicPr>
          <p:cNvPr id="1837" name="Shape 18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961" y="6214879"/>
            <a:ext cx="323324" cy="3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Graph</a:t>
            </a:r>
            <a:r>
              <a:rPr b="1" lang="en" sz="4800">
                <a:latin typeface="Dosis"/>
                <a:ea typeface="Dosis"/>
                <a:cs typeface="Dosis"/>
                <a:sym typeface="Dosis"/>
              </a:rPr>
              <a:t> Basics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843" name="Shape 184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exist many poor colorings on legitimate bipartite graphs.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Just because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coloring that doesn’t work, why does that mean that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coloring works?</a:t>
            </a:r>
          </a:p>
        </p:txBody>
      </p:sp>
      <p:sp>
        <p:nvSpPr>
          <p:cNvPr id="1844" name="Shape 1844"/>
          <p:cNvSpPr/>
          <p:nvPr/>
        </p:nvSpPr>
        <p:spPr>
          <a:xfrm>
            <a:off x="3510725" y="3112674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5" name="Shape 1845"/>
          <p:cNvSpPr/>
          <p:nvPr/>
        </p:nvSpPr>
        <p:spPr>
          <a:xfrm>
            <a:off x="3510725" y="3627001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6" name="Shape 1846"/>
          <p:cNvSpPr/>
          <p:nvPr/>
        </p:nvSpPr>
        <p:spPr>
          <a:xfrm>
            <a:off x="3510725" y="4141328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7" name="Shape 1847"/>
          <p:cNvSpPr/>
          <p:nvPr/>
        </p:nvSpPr>
        <p:spPr>
          <a:xfrm>
            <a:off x="3510725" y="4655655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8" name="Shape 1848"/>
          <p:cNvSpPr/>
          <p:nvPr/>
        </p:nvSpPr>
        <p:spPr>
          <a:xfrm>
            <a:off x="3510725" y="5169982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9" name="Shape 1849"/>
          <p:cNvSpPr/>
          <p:nvPr/>
        </p:nvSpPr>
        <p:spPr>
          <a:xfrm>
            <a:off x="3510725" y="5684309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0" name="Shape 1850"/>
          <p:cNvSpPr/>
          <p:nvPr/>
        </p:nvSpPr>
        <p:spPr>
          <a:xfrm>
            <a:off x="5242683" y="3112674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1" name="Shape 1851"/>
          <p:cNvSpPr/>
          <p:nvPr/>
        </p:nvSpPr>
        <p:spPr>
          <a:xfrm>
            <a:off x="5242683" y="3627001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2" name="Shape 1852"/>
          <p:cNvSpPr/>
          <p:nvPr/>
        </p:nvSpPr>
        <p:spPr>
          <a:xfrm>
            <a:off x="5242683" y="4141328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3" name="Shape 1853"/>
          <p:cNvSpPr/>
          <p:nvPr/>
        </p:nvSpPr>
        <p:spPr>
          <a:xfrm>
            <a:off x="5242683" y="4655655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4" name="Shape 1854"/>
          <p:cNvSpPr/>
          <p:nvPr/>
        </p:nvSpPr>
        <p:spPr>
          <a:xfrm>
            <a:off x="5242683" y="5169982"/>
            <a:ext cx="390600" cy="3906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5242683" y="5684309"/>
            <a:ext cx="390600" cy="3906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56" name="Shape 1856"/>
          <p:cNvCxnSpPr>
            <a:stCxn id="1844" idx="6"/>
            <a:endCxn id="1852" idx="2"/>
          </p:cNvCxnSpPr>
          <p:nvPr/>
        </p:nvCxnSpPr>
        <p:spPr>
          <a:xfrm>
            <a:off x="3901325" y="3307974"/>
            <a:ext cx="1341300" cy="10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7" name="Shape 1857"/>
          <p:cNvCxnSpPr>
            <a:stCxn id="1845" idx="6"/>
            <a:endCxn id="1850" idx="2"/>
          </p:cNvCxnSpPr>
          <p:nvPr/>
        </p:nvCxnSpPr>
        <p:spPr>
          <a:xfrm flipH="1" rot="10800000">
            <a:off x="3901325" y="3308101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8" name="Shape 1858"/>
          <p:cNvCxnSpPr>
            <a:endCxn id="1855" idx="2"/>
          </p:cNvCxnSpPr>
          <p:nvPr/>
        </p:nvCxnSpPr>
        <p:spPr>
          <a:xfrm>
            <a:off x="3901383" y="3822209"/>
            <a:ext cx="1341300" cy="205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9" name="Shape 1859"/>
          <p:cNvCxnSpPr>
            <a:stCxn id="1846" idx="6"/>
            <a:endCxn id="1850" idx="2"/>
          </p:cNvCxnSpPr>
          <p:nvPr/>
        </p:nvCxnSpPr>
        <p:spPr>
          <a:xfrm flipH="1" rot="10800000">
            <a:off x="3901325" y="3307928"/>
            <a:ext cx="1341300" cy="10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0" name="Shape 1860"/>
          <p:cNvCxnSpPr>
            <a:stCxn id="1847" idx="6"/>
            <a:endCxn id="1854" idx="2"/>
          </p:cNvCxnSpPr>
          <p:nvPr/>
        </p:nvCxnSpPr>
        <p:spPr>
          <a:xfrm>
            <a:off x="3901325" y="4850955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1" name="Shape 1861"/>
          <p:cNvCxnSpPr>
            <a:stCxn id="1848" idx="6"/>
            <a:endCxn id="1855" idx="2"/>
          </p:cNvCxnSpPr>
          <p:nvPr/>
        </p:nvCxnSpPr>
        <p:spPr>
          <a:xfrm>
            <a:off x="3901325" y="5365282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2" name="Shape 1862"/>
          <p:cNvCxnSpPr>
            <a:endCxn id="1854" idx="2"/>
          </p:cNvCxnSpPr>
          <p:nvPr/>
        </p:nvCxnSpPr>
        <p:spPr>
          <a:xfrm>
            <a:off x="3901383" y="5365282"/>
            <a:ext cx="1341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3" name="Shape 1863"/>
          <p:cNvCxnSpPr>
            <a:stCxn id="1849" idx="6"/>
            <a:endCxn id="1854" idx="2"/>
          </p:cNvCxnSpPr>
          <p:nvPr/>
        </p:nvCxnSpPr>
        <p:spPr>
          <a:xfrm flipH="1" rot="10800000">
            <a:off x="3901325" y="5365409"/>
            <a:ext cx="1341300" cy="51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64" name="Shape 1864"/>
          <p:cNvSpPr txBox="1"/>
          <p:nvPr/>
        </p:nvSpPr>
        <p:spPr>
          <a:xfrm>
            <a:off x="5889900" y="4211900"/>
            <a:ext cx="13278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a poor coloring on an obviously bipartite graph.</a:t>
            </a:r>
          </a:p>
        </p:txBody>
      </p:sp>
      <p:sp>
        <p:nvSpPr>
          <p:cNvPr id="1865" name="Shape 1865"/>
          <p:cNvSpPr/>
          <p:nvPr/>
        </p:nvSpPr>
        <p:spPr>
          <a:xfrm rot="-880330">
            <a:off x="5947701" y="3773108"/>
            <a:ext cx="301480" cy="37541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pic>
        <p:nvPicPr>
          <p:cNvPr id="1866" name="Shape 1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61" y="2626379"/>
            <a:ext cx="323324" cy="3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872" name="Shape 187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Theorem: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colors two neighbors the same color iff the graph is not bipartite.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Proof: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Since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bfs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colors vertices alternating colors, it colors two neighbors the same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color iff it’s found a cycle of odd length in the graph. Therefore, the graph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contains an odd cycle as a subgraph. But it’s impossible to color an odd cycle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with two colors such that no two neighbors have the same color. Therefore,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it’s impossible to two-color the graph such that the no edges between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same-colored vertices, and the graph must not be bipartite.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3 min break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96F3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idx="4294967295" type="subTitle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pic>
        <p:nvPicPr>
          <p:cNvPr id="1888" name="Shape 188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075" y="1219200"/>
            <a:ext cx="8705850" cy="563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89" name="Shape 1889"/>
          <p:cNvSpPr txBox="1"/>
          <p:nvPr/>
        </p:nvSpPr>
        <p:spPr>
          <a:xfrm>
            <a:off x="609600" y="1444500"/>
            <a:ext cx="12492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Suppose you’re new to campus and only know paths between certain landmarks.</a:t>
            </a:r>
          </a:p>
        </p:txBody>
      </p:sp>
      <p:sp>
        <p:nvSpPr>
          <p:cNvPr id="1890" name="Shape 1890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1891" name="Shape 1891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1892" name="Shape 1892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1893" name="Shape 189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1894" name="Shape 189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1895" name="Shape 1895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1896" name="Shape 1896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1897" name="Shape 1897"/>
          <p:cNvCxnSpPr>
            <a:stCxn id="1890" idx="3"/>
            <a:endCxn id="1895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8" name="Shape 1898"/>
          <p:cNvCxnSpPr>
            <a:stCxn id="1895" idx="7"/>
            <a:endCxn id="189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9" name="Shape 1899"/>
          <p:cNvCxnSpPr>
            <a:stCxn id="1894" idx="7"/>
            <a:endCxn id="189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00" name="Shape 190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1901" name="Shape 1901"/>
          <p:cNvCxnSpPr>
            <a:stCxn id="1890" idx="5"/>
            <a:endCxn id="190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2" name="Shape 1902"/>
          <p:cNvCxnSpPr>
            <a:stCxn id="1900" idx="5"/>
            <a:endCxn id="189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3" name="Shape 1903"/>
          <p:cNvCxnSpPr>
            <a:stCxn id="1890" idx="7"/>
            <a:endCxn id="1891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4" name="Shape 1904"/>
          <p:cNvCxnSpPr>
            <a:stCxn id="1891" idx="5"/>
            <a:endCxn id="1892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5" name="Shape 1905"/>
          <p:cNvCxnSpPr>
            <a:stCxn id="1893" idx="6"/>
            <a:endCxn id="1896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6" name="Shape 1906"/>
          <p:cNvCxnSpPr>
            <a:stCxn id="1892" idx="4"/>
            <a:endCxn id="1896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7" name="Shape 1907"/>
          <p:cNvCxnSpPr>
            <a:stCxn id="1892" idx="3"/>
            <a:endCxn id="1890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913" name="Shape 191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What’s the shortest path from Gates</a:t>
            </a:r>
          </a:p>
          <a:p>
            <a:pPr indent="0" lvl="0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Old Union?</a:t>
            </a:r>
          </a:p>
          <a:p>
            <a:pPr indent="0" lvl="0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BFS says via The Dish. 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6742300" y="1684900"/>
            <a:ext cx="17922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is a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weighted graph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w(u, v) represents the weight of edge (u, v).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For now, these weights are non-negative.</a:t>
            </a:r>
          </a:p>
        </p:txBody>
      </p:sp>
      <p:sp>
        <p:nvSpPr>
          <p:cNvPr id="1915" name="Shape 1915"/>
          <p:cNvSpPr/>
          <p:nvPr/>
        </p:nvSpPr>
        <p:spPr>
          <a:xfrm rot="-4040709">
            <a:off x="6342921" y="2312915"/>
            <a:ext cx="301470" cy="37542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16" name="Shape 1916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1917" name="Shape 191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1918" name="Shape 1918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1919" name="Shape 1919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1920" name="Shape 1920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8BC34A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1921" name="Shape 1921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1922" name="Shape 1922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1923" name="Shape 1923"/>
          <p:cNvCxnSpPr>
            <a:stCxn id="1916" idx="3"/>
            <a:endCxn id="1921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4" name="Shape 1924"/>
          <p:cNvCxnSpPr>
            <a:stCxn id="1921" idx="7"/>
            <a:endCxn id="1920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5" name="Shape 1925"/>
          <p:cNvCxnSpPr>
            <a:stCxn id="1920" idx="7"/>
            <a:endCxn id="1919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26" name="Shape 1926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1927" name="Shape 1927"/>
          <p:cNvCxnSpPr>
            <a:stCxn id="1916" idx="5"/>
            <a:endCxn id="1926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8" name="Shape 1928"/>
          <p:cNvCxnSpPr>
            <a:stCxn id="1926" idx="5"/>
            <a:endCxn id="1919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9" name="Shape 1929"/>
          <p:cNvCxnSpPr>
            <a:stCxn id="1916" idx="7"/>
            <a:endCxn id="191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0" name="Shape 1930"/>
          <p:cNvCxnSpPr>
            <a:stCxn id="1917" idx="5"/>
            <a:endCxn id="1918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1" name="Shape 1931"/>
          <p:cNvCxnSpPr>
            <a:stCxn id="1919" idx="6"/>
            <a:endCxn id="1922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2" name="Shape 1932"/>
          <p:cNvCxnSpPr>
            <a:stCxn id="1918" idx="4"/>
            <a:endCxn id="1922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33" name="Shape 193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34" name="Shape 193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cxnSp>
        <p:nvCxnSpPr>
          <p:cNvPr id="1941" name="Shape 1941"/>
          <p:cNvCxnSpPr>
            <a:stCxn id="1918" idx="3"/>
            <a:endCxn id="1916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2" name="Shape 1942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1943" name="Shape 1943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8" name="Shape 1948"/>
          <p:cNvCxnSpPr>
            <a:stCxn id="1949" idx="3"/>
            <a:endCxn id="1950" idx="0"/>
          </p:cNvCxnSpPr>
          <p:nvPr/>
        </p:nvCxnSpPr>
        <p:spPr>
          <a:xfrm flipH="1">
            <a:off x="2814897" y="3579083"/>
            <a:ext cx="1564800" cy="22092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1" name="Shape 1951"/>
          <p:cNvCxnSpPr>
            <a:stCxn id="1950" idx="7"/>
            <a:endCxn id="1952" idx="3"/>
          </p:cNvCxnSpPr>
          <p:nvPr/>
        </p:nvCxnSpPr>
        <p:spPr>
          <a:xfrm flipH="1" rot="10800000">
            <a:off x="3347226" y="516516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53" name="Shape 1953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954" name="Shape 1954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shortest path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between u and v in a weighted graph?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cost of a path is the sum of the weights along that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shortest path is the one with the minimum cost.</a:t>
            </a:r>
          </a:p>
        </p:txBody>
      </p:sp>
      <p:sp>
        <p:nvSpPr>
          <p:cNvPr id="1949" name="Shape 1949"/>
          <p:cNvSpPr/>
          <p:nvPr/>
        </p:nvSpPr>
        <p:spPr>
          <a:xfrm>
            <a:off x="4249037" y="3234675"/>
            <a:ext cx="892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249037" y="48207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1950" name="Shape 1950"/>
          <p:cNvSpPr/>
          <p:nvPr/>
        </p:nvSpPr>
        <p:spPr>
          <a:xfrm>
            <a:off x="2062287" y="578827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1955" name="Shape 1955"/>
          <p:cNvSpPr txBox="1"/>
          <p:nvPr/>
        </p:nvSpPr>
        <p:spPr>
          <a:xfrm>
            <a:off x="3292862" y="441727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1956" name="Shape 1956"/>
          <p:cNvSpPr txBox="1"/>
          <p:nvPr/>
        </p:nvSpPr>
        <p:spPr>
          <a:xfrm>
            <a:off x="3926687" y="540727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1957" name="Shape 1957"/>
          <p:cNvSpPr/>
          <p:nvPr/>
        </p:nvSpPr>
        <p:spPr>
          <a:xfrm>
            <a:off x="4519312" y="388380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1958" name="Shape 1958"/>
          <p:cNvCxnSpPr>
            <a:endCxn id="1957" idx="0"/>
          </p:cNvCxnSpPr>
          <p:nvPr/>
        </p:nvCxnSpPr>
        <p:spPr>
          <a:xfrm>
            <a:off x="5010712" y="3579000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59" name="Shape 1959"/>
          <p:cNvSpPr txBox="1"/>
          <p:nvPr/>
        </p:nvSpPr>
        <p:spPr>
          <a:xfrm>
            <a:off x="5005124" y="35790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60" name="Shape 1960"/>
          <p:cNvSpPr/>
          <p:nvPr/>
        </p:nvSpPr>
        <p:spPr>
          <a:xfrm>
            <a:off x="5487712" y="42873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1961" name="Shape 1961"/>
          <p:cNvSpPr/>
          <p:nvPr/>
        </p:nvSpPr>
        <p:spPr>
          <a:xfrm>
            <a:off x="4249037" y="48207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cxnSp>
        <p:nvCxnSpPr>
          <p:cNvPr id="1962" name="Shape 1962"/>
          <p:cNvCxnSpPr>
            <a:stCxn id="1961" idx="7"/>
            <a:endCxn id="1960" idx="3"/>
          </p:cNvCxnSpPr>
          <p:nvPr/>
        </p:nvCxnSpPr>
        <p:spPr>
          <a:xfrm flipH="1" rot="10800000">
            <a:off x="5533976" y="463169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63" name="Shape 1963"/>
          <p:cNvCxnSpPr>
            <a:endCxn id="1960" idx="1"/>
          </p:cNvCxnSpPr>
          <p:nvPr/>
        </p:nvCxnSpPr>
        <p:spPr>
          <a:xfrm>
            <a:off x="5439673" y="4228191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4" name="Shape 1964"/>
          <p:cNvSpPr txBox="1"/>
          <p:nvPr/>
        </p:nvSpPr>
        <p:spPr>
          <a:xfrm>
            <a:off x="5538524" y="40362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5614724" y="46458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1022700" y="3870600"/>
            <a:ext cx="179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path from Gates to Old Union has cost 36.</a:t>
            </a:r>
          </a:p>
        </p:txBody>
      </p:sp>
      <p:sp>
        <p:nvSpPr>
          <p:cNvPr id="1967" name="Shape 1967"/>
          <p:cNvSpPr/>
          <p:nvPr/>
        </p:nvSpPr>
        <p:spPr>
          <a:xfrm flipH="1" rot="6758526">
            <a:off x="3007881" y="4023933"/>
            <a:ext cx="60564" cy="526725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</a:t>
            </a: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shortest path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between u and v in a weighted graph?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cost of a path is the sum of the weights along that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shortest path is the one with the minimum cost.</a:t>
            </a:r>
          </a:p>
        </p:txBody>
      </p:sp>
      <p:cxnSp>
        <p:nvCxnSpPr>
          <p:cNvPr id="1973" name="Shape 1973"/>
          <p:cNvCxnSpPr>
            <a:stCxn id="1974" idx="3"/>
            <a:endCxn id="1975" idx="0"/>
          </p:cNvCxnSpPr>
          <p:nvPr/>
        </p:nvCxnSpPr>
        <p:spPr>
          <a:xfrm flipH="1">
            <a:off x="2814897" y="3579083"/>
            <a:ext cx="1564800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76" name="Shape 1976"/>
          <p:cNvCxnSpPr>
            <a:stCxn id="1975" idx="7"/>
            <a:endCxn id="1977" idx="3"/>
          </p:cNvCxnSpPr>
          <p:nvPr/>
        </p:nvCxnSpPr>
        <p:spPr>
          <a:xfrm flipH="1" rot="10800000">
            <a:off x="3347226" y="516516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8" name="Shape 197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1974" name="Shape 1974"/>
          <p:cNvSpPr/>
          <p:nvPr/>
        </p:nvSpPr>
        <p:spPr>
          <a:xfrm>
            <a:off x="4249037" y="3234675"/>
            <a:ext cx="892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1977" name="Shape 1977"/>
          <p:cNvSpPr/>
          <p:nvPr/>
        </p:nvSpPr>
        <p:spPr>
          <a:xfrm>
            <a:off x="4249037" y="48207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1975" name="Shape 1975"/>
          <p:cNvSpPr/>
          <p:nvPr/>
        </p:nvSpPr>
        <p:spPr>
          <a:xfrm>
            <a:off x="2062287" y="578827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3292862" y="441727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3926687" y="540727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1981" name="Shape 1981"/>
          <p:cNvSpPr/>
          <p:nvPr/>
        </p:nvSpPr>
        <p:spPr>
          <a:xfrm>
            <a:off x="4519312" y="388380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1982" name="Shape 1982"/>
          <p:cNvCxnSpPr>
            <a:endCxn id="1981" idx="0"/>
          </p:cNvCxnSpPr>
          <p:nvPr/>
        </p:nvCxnSpPr>
        <p:spPr>
          <a:xfrm>
            <a:off x="5010712" y="3579000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3" name="Shape 1983"/>
          <p:cNvSpPr txBox="1"/>
          <p:nvPr/>
        </p:nvSpPr>
        <p:spPr>
          <a:xfrm>
            <a:off x="5005124" y="35790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84" name="Shape 1984"/>
          <p:cNvSpPr/>
          <p:nvPr/>
        </p:nvSpPr>
        <p:spPr>
          <a:xfrm>
            <a:off x="5487712" y="42873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1985" name="Shape 1985"/>
          <p:cNvSpPr/>
          <p:nvPr/>
        </p:nvSpPr>
        <p:spPr>
          <a:xfrm>
            <a:off x="4249037" y="482070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cxnSp>
        <p:nvCxnSpPr>
          <p:cNvPr id="1986" name="Shape 1986"/>
          <p:cNvCxnSpPr>
            <a:stCxn id="1985" idx="7"/>
            <a:endCxn id="1984" idx="3"/>
          </p:cNvCxnSpPr>
          <p:nvPr/>
        </p:nvCxnSpPr>
        <p:spPr>
          <a:xfrm flipH="1" rot="10800000">
            <a:off x="5533976" y="463169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7" name="Shape 1987"/>
          <p:cNvCxnSpPr>
            <a:endCxn id="1984" idx="1"/>
          </p:cNvCxnSpPr>
          <p:nvPr/>
        </p:nvCxnSpPr>
        <p:spPr>
          <a:xfrm>
            <a:off x="5439673" y="4228191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8" name="Shape 1988"/>
          <p:cNvSpPr txBox="1"/>
          <p:nvPr/>
        </p:nvSpPr>
        <p:spPr>
          <a:xfrm>
            <a:off x="5538524" y="40362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614724" y="464587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6030625" y="3514575"/>
            <a:ext cx="1792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This path from Gates to Old Union has cost 5.</a:t>
            </a:r>
          </a:p>
        </p:txBody>
      </p:sp>
      <p:sp>
        <p:nvSpPr>
          <p:cNvPr id="1991" name="Shape 1991"/>
          <p:cNvSpPr/>
          <p:nvPr/>
        </p:nvSpPr>
        <p:spPr>
          <a:xfrm rot="-4040709">
            <a:off x="5733321" y="3684515"/>
            <a:ext cx="301470" cy="37542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92" name="Shape 1992"/>
          <p:cNvSpPr txBox="1"/>
          <p:nvPr/>
        </p:nvSpPr>
        <p:spPr>
          <a:xfrm>
            <a:off x="6742200" y="5192325"/>
            <a:ext cx="17922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All graphs are directed, but to save the trouble of drawing double arrows everywhere: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</a:p>
        </p:txBody>
      </p:sp>
      <p:sp>
        <p:nvSpPr>
          <p:cNvPr id="1993" name="Shape 1993"/>
          <p:cNvSpPr/>
          <p:nvPr/>
        </p:nvSpPr>
        <p:spPr>
          <a:xfrm rot="1236284">
            <a:off x="6775982" y="4765974"/>
            <a:ext cx="301464" cy="375420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94" name="Shape 1994"/>
          <p:cNvSpPr/>
          <p:nvPr/>
        </p:nvSpPr>
        <p:spPr>
          <a:xfrm>
            <a:off x="6739500" y="6121800"/>
            <a:ext cx="268500" cy="274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baseline="-2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7173325" y="6121800"/>
            <a:ext cx="268500" cy="274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baseline="-2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96" name="Shape 1996"/>
          <p:cNvCxnSpPr>
            <a:stCxn id="1994" idx="6"/>
            <a:endCxn id="1995" idx="2"/>
          </p:cNvCxnSpPr>
          <p:nvPr/>
        </p:nvCxnSpPr>
        <p:spPr>
          <a:xfrm>
            <a:off x="7008000" y="6259200"/>
            <a:ext cx="165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97" name="Shape 1997"/>
          <p:cNvSpPr/>
          <p:nvPr/>
        </p:nvSpPr>
        <p:spPr>
          <a:xfrm>
            <a:off x="7847058" y="6121800"/>
            <a:ext cx="268500" cy="274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baseline="-2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8280883" y="6121800"/>
            <a:ext cx="268500" cy="274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baseline="-25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99" name="Shape 1999"/>
          <p:cNvCxnSpPr/>
          <p:nvPr/>
        </p:nvCxnSpPr>
        <p:spPr>
          <a:xfrm>
            <a:off x="8115558" y="6183000"/>
            <a:ext cx="16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00" name="Shape 2000"/>
          <p:cNvCxnSpPr/>
          <p:nvPr/>
        </p:nvCxnSpPr>
        <p:spPr>
          <a:xfrm>
            <a:off x="8115558" y="6335400"/>
            <a:ext cx="16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subpath of a shortest path is also a shortest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2006" name="Shape 200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007" name="Shape 2007"/>
          <p:cNvSpPr/>
          <p:nvPr/>
        </p:nvSpPr>
        <p:spPr>
          <a:xfrm>
            <a:off x="838200" y="296027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2008" name="Shape 2008"/>
          <p:cNvSpPr/>
          <p:nvPr/>
        </p:nvSpPr>
        <p:spPr>
          <a:xfrm>
            <a:off x="27250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9" name="Shape 2009"/>
          <p:cNvSpPr/>
          <p:nvPr/>
        </p:nvSpPr>
        <p:spPr>
          <a:xfrm>
            <a:off x="36684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0" name="Shape 2010"/>
          <p:cNvSpPr/>
          <p:nvPr/>
        </p:nvSpPr>
        <p:spPr>
          <a:xfrm>
            <a:off x="17816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11" name="Shape 2011"/>
          <p:cNvCxnSpPr>
            <a:stCxn id="2007" idx="7"/>
            <a:endCxn id="2010" idx="2"/>
          </p:cNvCxnSpPr>
          <p:nvPr/>
        </p:nvCxnSpPr>
        <p:spPr>
          <a:xfrm flipH="1" rot="10800000">
            <a:off x="1171598" y="2837476"/>
            <a:ext cx="609900" cy="1800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2" name="Shape 2012"/>
          <p:cNvCxnSpPr>
            <a:stCxn id="2008" idx="1"/>
            <a:endCxn id="2010" idx="6"/>
          </p:cNvCxnSpPr>
          <p:nvPr/>
        </p:nvCxnSpPr>
        <p:spPr>
          <a:xfrm rot="10800000">
            <a:off x="21723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13" name="Shape 2013"/>
          <p:cNvCxnSpPr>
            <a:stCxn id="2008" idx="7"/>
            <a:endCxn id="2009" idx="2"/>
          </p:cNvCxnSpPr>
          <p:nvPr/>
        </p:nvCxnSpPr>
        <p:spPr>
          <a:xfrm flipH="1" rot="10800000">
            <a:off x="3058398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14" name="Shape 2014"/>
          <p:cNvSpPr txBox="1"/>
          <p:nvPr/>
        </p:nvSpPr>
        <p:spPr>
          <a:xfrm>
            <a:off x="5995000" y="23941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015" name="Shape 2015"/>
          <p:cNvSpPr/>
          <p:nvPr/>
        </p:nvSpPr>
        <p:spPr>
          <a:xfrm>
            <a:off x="77253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2016" name="Shape 2016"/>
          <p:cNvSpPr/>
          <p:nvPr/>
        </p:nvSpPr>
        <p:spPr>
          <a:xfrm>
            <a:off x="67819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17" name="Shape 2017"/>
          <p:cNvCxnSpPr>
            <a:stCxn id="2015" idx="1"/>
            <a:endCxn id="2016" idx="6"/>
          </p:cNvCxnSpPr>
          <p:nvPr/>
        </p:nvCxnSpPr>
        <p:spPr>
          <a:xfrm rot="10800000">
            <a:off x="71726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18" name="Shape 2018"/>
          <p:cNvSpPr/>
          <p:nvPr/>
        </p:nvSpPr>
        <p:spPr>
          <a:xfrm>
            <a:off x="46105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55819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20" name="Shape 2020"/>
          <p:cNvCxnSpPr>
            <a:stCxn id="2018" idx="1"/>
            <a:endCxn id="2009" idx="6"/>
          </p:cNvCxnSpPr>
          <p:nvPr/>
        </p:nvCxnSpPr>
        <p:spPr>
          <a:xfrm rot="10800000">
            <a:off x="4059002" y="2837378"/>
            <a:ext cx="6087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1" name="Shape 2021"/>
          <p:cNvCxnSpPr>
            <a:stCxn id="2018" idx="7"/>
            <a:endCxn id="2019" idx="2"/>
          </p:cNvCxnSpPr>
          <p:nvPr/>
        </p:nvCxnSpPr>
        <p:spPr>
          <a:xfrm flipH="1" rot="10800000">
            <a:off x="4943898" y="2837378"/>
            <a:ext cx="6381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subpath of a shortest path is also a shortest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Why?</a:t>
            </a:r>
          </a:p>
        </p:txBody>
      </p:sp>
      <p:sp>
        <p:nvSpPr>
          <p:cNvPr id="2027" name="Shape 2027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028" name="Shape 2028"/>
          <p:cNvSpPr/>
          <p:nvPr/>
        </p:nvSpPr>
        <p:spPr>
          <a:xfrm>
            <a:off x="838200" y="296027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7250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0" name="Shape 2030"/>
          <p:cNvSpPr/>
          <p:nvPr/>
        </p:nvSpPr>
        <p:spPr>
          <a:xfrm>
            <a:off x="36684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1" name="Shape 2031"/>
          <p:cNvSpPr/>
          <p:nvPr/>
        </p:nvSpPr>
        <p:spPr>
          <a:xfrm>
            <a:off x="17816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32" name="Shape 2032"/>
          <p:cNvCxnSpPr>
            <a:stCxn id="2028" idx="7"/>
            <a:endCxn id="2031" idx="2"/>
          </p:cNvCxnSpPr>
          <p:nvPr/>
        </p:nvCxnSpPr>
        <p:spPr>
          <a:xfrm flipH="1" rot="10800000">
            <a:off x="1171598" y="2837476"/>
            <a:ext cx="609900" cy="1800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33" name="Shape 2033"/>
          <p:cNvCxnSpPr>
            <a:stCxn id="2029" idx="1"/>
            <a:endCxn id="2031" idx="6"/>
          </p:cNvCxnSpPr>
          <p:nvPr/>
        </p:nvCxnSpPr>
        <p:spPr>
          <a:xfrm rot="10800000">
            <a:off x="21723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34" name="Shape 2034"/>
          <p:cNvCxnSpPr>
            <a:stCxn id="2029" idx="7"/>
            <a:endCxn id="2030" idx="2"/>
          </p:cNvCxnSpPr>
          <p:nvPr/>
        </p:nvCxnSpPr>
        <p:spPr>
          <a:xfrm flipH="1" rot="10800000">
            <a:off x="3058398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35" name="Shape 2035"/>
          <p:cNvSpPr txBox="1"/>
          <p:nvPr/>
        </p:nvSpPr>
        <p:spPr>
          <a:xfrm>
            <a:off x="5995000" y="23941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036" name="Shape 2036"/>
          <p:cNvSpPr/>
          <p:nvPr/>
        </p:nvSpPr>
        <p:spPr>
          <a:xfrm>
            <a:off x="77253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2037" name="Shape 2037"/>
          <p:cNvSpPr/>
          <p:nvPr/>
        </p:nvSpPr>
        <p:spPr>
          <a:xfrm>
            <a:off x="67819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38" name="Shape 2038"/>
          <p:cNvCxnSpPr>
            <a:stCxn id="2036" idx="1"/>
            <a:endCxn id="2037" idx="6"/>
          </p:cNvCxnSpPr>
          <p:nvPr/>
        </p:nvCxnSpPr>
        <p:spPr>
          <a:xfrm rot="10800000">
            <a:off x="71726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39" name="Shape 2039"/>
          <p:cNvSpPr/>
          <p:nvPr/>
        </p:nvSpPr>
        <p:spPr>
          <a:xfrm>
            <a:off x="46105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</a:p>
        </p:txBody>
      </p:sp>
      <p:sp>
        <p:nvSpPr>
          <p:cNvPr id="2040" name="Shape 2040"/>
          <p:cNvSpPr/>
          <p:nvPr/>
        </p:nvSpPr>
        <p:spPr>
          <a:xfrm>
            <a:off x="55819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41" name="Shape 2041"/>
          <p:cNvCxnSpPr>
            <a:stCxn id="2039" idx="1"/>
            <a:endCxn id="2030" idx="6"/>
          </p:cNvCxnSpPr>
          <p:nvPr/>
        </p:nvCxnSpPr>
        <p:spPr>
          <a:xfrm rot="10800000">
            <a:off x="4059002" y="2837378"/>
            <a:ext cx="6087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2" name="Shape 2042"/>
          <p:cNvCxnSpPr>
            <a:stCxn id="2039" idx="7"/>
            <a:endCxn id="2040" idx="2"/>
          </p:cNvCxnSpPr>
          <p:nvPr/>
        </p:nvCxnSpPr>
        <p:spPr>
          <a:xfrm flipH="1" rot="10800000">
            <a:off x="4943898" y="2837378"/>
            <a:ext cx="6381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43" name="Shape 2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36" y="4894654"/>
            <a:ext cx="323324" cy="3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Examples of Graphs</a:t>
            </a:r>
          </a:p>
        </p:txBody>
      </p:sp>
      <p:sp>
        <p:nvSpPr>
          <p:cNvPr id="117" name="Shape 11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Internet (circa 1999)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2" y="2041812"/>
            <a:ext cx="5253000" cy="42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subpath of a shortest path is also a shortest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Why?         </a:t>
            </a:r>
          </a:p>
        </p:txBody>
      </p:sp>
      <p:sp>
        <p:nvSpPr>
          <p:cNvPr id="2049" name="Shape 2049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050" name="Shape 2050"/>
          <p:cNvSpPr/>
          <p:nvPr/>
        </p:nvSpPr>
        <p:spPr>
          <a:xfrm>
            <a:off x="838200" y="296027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2051" name="Shape 2051"/>
          <p:cNvSpPr/>
          <p:nvPr/>
        </p:nvSpPr>
        <p:spPr>
          <a:xfrm>
            <a:off x="27250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2" name="Shape 2052"/>
          <p:cNvSpPr/>
          <p:nvPr/>
        </p:nvSpPr>
        <p:spPr>
          <a:xfrm>
            <a:off x="36684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3" name="Shape 2053"/>
          <p:cNvSpPr/>
          <p:nvPr/>
        </p:nvSpPr>
        <p:spPr>
          <a:xfrm>
            <a:off x="17816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54" name="Shape 2054"/>
          <p:cNvCxnSpPr>
            <a:stCxn id="2050" idx="7"/>
            <a:endCxn id="2053" idx="2"/>
          </p:cNvCxnSpPr>
          <p:nvPr/>
        </p:nvCxnSpPr>
        <p:spPr>
          <a:xfrm flipH="1" rot="10800000">
            <a:off x="1171598" y="2837476"/>
            <a:ext cx="609900" cy="1800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5" name="Shape 2055"/>
          <p:cNvCxnSpPr>
            <a:stCxn id="2051" idx="1"/>
            <a:endCxn id="2053" idx="6"/>
          </p:cNvCxnSpPr>
          <p:nvPr/>
        </p:nvCxnSpPr>
        <p:spPr>
          <a:xfrm rot="10800000">
            <a:off x="21723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6" name="Shape 2056"/>
          <p:cNvCxnSpPr>
            <a:stCxn id="2051" idx="7"/>
            <a:endCxn id="2052" idx="2"/>
          </p:cNvCxnSpPr>
          <p:nvPr/>
        </p:nvCxnSpPr>
        <p:spPr>
          <a:xfrm flipH="1" rot="10800000">
            <a:off x="3058398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57" name="Shape 2057"/>
          <p:cNvSpPr txBox="1"/>
          <p:nvPr/>
        </p:nvSpPr>
        <p:spPr>
          <a:xfrm>
            <a:off x="5995000" y="23941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058" name="Shape 2058"/>
          <p:cNvSpPr/>
          <p:nvPr/>
        </p:nvSpPr>
        <p:spPr>
          <a:xfrm>
            <a:off x="77253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2059" name="Shape 2059"/>
          <p:cNvSpPr/>
          <p:nvPr/>
        </p:nvSpPr>
        <p:spPr>
          <a:xfrm>
            <a:off x="67819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60" name="Shape 2060"/>
          <p:cNvCxnSpPr>
            <a:stCxn id="2058" idx="1"/>
            <a:endCxn id="2059" idx="6"/>
          </p:cNvCxnSpPr>
          <p:nvPr/>
        </p:nvCxnSpPr>
        <p:spPr>
          <a:xfrm rot="10800000">
            <a:off x="71726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1" name="Shape 2061"/>
          <p:cNvSpPr/>
          <p:nvPr/>
        </p:nvSpPr>
        <p:spPr>
          <a:xfrm>
            <a:off x="46105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</a:p>
        </p:txBody>
      </p:sp>
      <p:sp>
        <p:nvSpPr>
          <p:cNvPr id="2062" name="Shape 2062"/>
          <p:cNvSpPr/>
          <p:nvPr/>
        </p:nvSpPr>
        <p:spPr>
          <a:xfrm>
            <a:off x="55819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63" name="Shape 2063"/>
          <p:cNvCxnSpPr>
            <a:stCxn id="2061" idx="1"/>
            <a:endCxn id="2052" idx="6"/>
          </p:cNvCxnSpPr>
          <p:nvPr/>
        </p:nvCxnSpPr>
        <p:spPr>
          <a:xfrm rot="10800000">
            <a:off x="4059002" y="2837378"/>
            <a:ext cx="6087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4" name="Shape 2064"/>
          <p:cNvCxnSpPr>
            <a:stCxn id="2061" idx="7"/>
            <a:endCxn id="2062" idx="2"/>
          </p:cNvCxnSpPr>
          <p:nvPr/>
        </p:nvCxnSpPr>
        <p:spPr>
          <a:xfrm flipH="1" rot="10800000">
            <a:off x="4943898" y="2837378"/>
            <a:ext cx="6381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65" name="Shape 2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36" y="4894654"/>
            <a:ext cx="323324" cy="3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subpath of a shortest path is also a shortest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Why?         By contradiction, suppose there exists a shorter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namely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one.</a:t>
            </a:r>
          </a:p>
        </p:txBody>
      </p:sp>
      <p:sp>
        <p:nvSpPr>
          <p:cNvPr id="2071" name="Shape 2071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072" name="Shape 2072"/>
          <p:cNvSpPr/>
          <p:nvPr/>
        </p:nvSpPr>
        <p:spPr>
          <a:xfrm>
            <a:off x="838200" y="296027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2073" name="Shape 2073"/>
          <p:cNvSpPr/>
          <p:nvPr/>
        </p:nvSpPr>
        <p:spPr>
          <a:xfrm>
            <a:off x="27250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4" name="Shape 2074"/>
          <p:cNvSpPr/>
          <p:nvPr/>
        </p:nvSpPr>
        <p:spPr>
          <a:xfrm>
            <a:off x="36684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5" name="Shape 2075"/>
          <p:cNvSpPr/>
          <p:nvPr/>
        </p:nvSpPr>
        <p:spPr>
          <a:xfrm>
            <a:off x="17816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76" name="Shape 2076"/>
          <p:cNvCxnSpPr>
            <a:stCxn id="2072" idx="7"/>
            <a:endCxn id="2075" idx="2"/>
          </p:cNvCxnSpPr>
          <p:nvPr/>
        </p:nvCxnSpPr>
        <p:spPr>
          <a:xfrm flipH="1" rot="10800000">
            <a:off x="1171598" y="2837476"/>
            <a:ext cx="609900" cy="1800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7" name="Shape 2077"/>
          <p:cNvCxnSpPr>
            <a:stCxn id="2073" idx="1"/>
            <a:endCxn id="2075" idx="6"/>
          </p:cNvCxnSpPr>
          <p:nvPr/>
        </p:nvCxnSpPr>
        <p:spPr>
          <a:xfrm rot="10800000">
            <a:off x="21723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8" name="Shape 2078"/>
          <p:cNvCxnSpPr>
            <a:stCxn id="2073" idx="7"/>
            <a:endCxn id="2074" idx="2"/>
          </p:cNvCxnSpPr>
          <p:nvPr/>
        </p:nvCxnSpPr>
        <p:spPr>
          <a:xfrm flipH="1" rot="10800000">
            <a:off x="3058398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79" name="Shape 2079"/>
          <p:cNvSpPr txBox="1"/>
          <p:nvPr/>
        </p:nvSpPr>
        <p:spPr>
          <a:xfrm>
            <a:off x="5995000" y="23941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080" name="Shape 2080"/>
          <p:cNvSpPr/>
          <p:nvPr/>
        </p:nvSpPr>
        <p:spPr>
          <a:xfrm>
            <a:off x="77253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2081" name="Shape 2081"/>
          <p:cNvSpPr/>
          <p:nvPr/>
        </p:nvSpPr>
        <p:spPr>
          <a:xfrm>
            <a:off x="67819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82" name="Shape 2082"/>
          <p:cNvCxnSpPr>
            <a:stCxn id="2080" idx="1"/>
            <a:endCxn id="2081" idx="6"/>
          </p:cNvCxnSpPr>
          <p:nvPr/>
        </p:nvCxnSpPr>
        <p:spPr>
          <a:xfrm rot="10800000">
            <a:off x="71726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83" name="Shape 2083"/>
          <p:cNvSpPr/>
          <p:nvPr/>
        </p:nvSpPr>
        <p:spPr>
          <a:xfrm>
            <a:off x="46105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</a:p>
        </p:txBody>
      </p:sp>
      <p:sp>
        <p:nvSpPr>
          <p:cNvPr id="2084" name="Shape 2084"/>
          <p:cNvSpPr/>
          <p:nvPr/>
        </p:nvSpPr>
        <p:spPr>
          <a:xfrm>
            <a:off x="55819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D3368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85" name="Shape 2085"/>
          <p:cNvCxnSpPr>
            <a:stCxn id="2083" idx="1"/>
            <a:endCxn id="2074" idx="6"/>
          </p:cNvCxnSpPr>
          <p:nvPr/>
        </p:nvCxnSpPr>
        <p:spPr>
          <a:xfrm rot="10800000">
            <a:off x="4059002" y="2837378"/>
            <a:ext cx="6087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86" name="Shape 2086"/>
          <p:cNvCxnSpPr>
            <a:stCxn id="2083" idx="7"/>
            <a:endCxn id="2084" idx="2"/>
          </p:cNvCxnSpPr>
          <p:nvPr/>
        </p:nvCxnSpPr>
        <p:spPr>
          <a:xfrm flipH="1" rot="10800000">
            <a:off x="4943898" y="2837378"/>
            <a:ext cx="638100" cy="237300"/>
          </a:xfrm>
          <a:prstGeom prst="straightConnector1">
            <a:avLst/>
          </a:prstGeom>
          <a:noFill/>
          <a:ln cap="flat" cmpd="sng" w="38100">
            <a:solidFill>
              <a:srgbClr val="D3368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87" name="Shape 2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36" y="4894654"/>
            <a:ext cx="323324" cy="3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Shape 2088"/>
          <p:cNvSpPr/>
          <p:nvPr/>
        </p:nvSpPr>
        <p:spPr>
          <a:xfrm>
            <a:off x="22388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9" name="Shape 2089"/>
          <p:cNvSpPr txBox="1"/>
          <p:nvPr/>
        </p:nvSpPr>
        <p:spPr>
          <a:xfrm>
            <a:off x="2553300" y="34327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090" name="Shape 2090"/>
          <p:cNvSpPr/>
          <p:nvPr/>
        </p:nvSpPr>
        <p:spPr>
          <a:xfrm>
            <a:off x="32294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1" name="Shape 2091"/>
          <p:cNvSpPr/>
          <p:nvPr/>
        </p:nvSpPr>
        <p:spPr>
          <a:xfrm>
            <a:off x="40676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2" name="Shape 2092"/>
          <p:cNvSpPr/>
          <p:nvPr/>
        </p:nvSpPr>
        <p:spPr>
          <a:xfrm>
            <a:off x="14006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93" name="Shape 2093"/>
          <p:cNvCxnSpPr>
            <a:endCxn id="2092" idx="1"/>
          </p:cNvCxnSpPr>
          <p:nvPr/>
        </p:nvCxnSpPr>
        <p:spPr>
          <a:xfrm>
            <a:off x="1171610" y="3293730"/>
            <a:ext cx="286200" cy="410400"/>
          </a:xfrm>
          <a:prstGeom prst="straightConnector1">
            <a:avLst/>
          </a:pr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4" name="Shape 2094"/>
          <p:cNvCxnSpPr>
            <a:stCxn id="2092" idx="6"/>
            <a:endCxn id="2088" idx="2"/>
          </p:cNvCxnSpPr>
          <p:nvPr/>
        </p:nvCxnSpPr>
        <p:spPr>
          <a:xfrm>
            <a:off x="1791208" y="3842228"/>
            <a:ext cx="447600" cy="0"/>
          </a:xfrm>
          <a:prstGeom prst="straightConnector1">
            <a:avLst/>
          </a:pr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5" name="Shape 2095"/>
          <p:cNvCxnSpPr>
            <a:stCxn id="2090" idx="6"/>
            <a:endCxn id="2091" idx="2"/>
          </p:cNvCxnSpPr>
          <p:nvPr/>
        </p:nvCxnSpPr>
        <p:spPr>
          <a:xfrm>
            <a:off x="3620008" y="3842228"/>
            <a:ext cx="447600" cy="0"/>
          </a:xfrm>
          <a:prstGeom prst="straightConnector1">
            <a:avLst/>
          </a:pr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6" name="Shape 2096"/>
          <p:cNvCxnSpPr>
            <a:stCxn id="2091" idx="7"/>
            <a:endCxn id="2083" idx="3"/>
          </p:cNvCxnSpPr>
          <p:nvPr/>
        </p:nvCxnSpPr>
        <p:spPr>
          <a:xfrm flipH="1" rot="10800000">
            <a:off x="4401006" y="3350730"/>
            <a:ext cx="266700" cy="353400"/>
          </a:xfrm>
          <a:prstGeom prst="straightConnector1">
            <a:avLst/>
          </a:prstGeom>
          <a:noFill/>
          <a:ln cap="flat" cmpd="sng" w="38100">
            <a:solidFill>
              <a:srgbClr val="2196F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Claim: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subpath of a shortest path is also a shortest path.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Intuition: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Suppose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Then 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a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Why?         By contradiction, suppose there exists a shorter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namely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But then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shorter than </a:t>
            </a:r>
            <a:r>
              <a:rPr b="1" lang="en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shortest path from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sp>
        <p:nvSpPr>
          <p:cNvPr id="2102" name="Shape 210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103" name="Shape 2103"/>
          <p:cNvSpPr/>
          <p:nvPr/>
        </p:nvSpPr>
        <p:spPr>
          <a:xfrm>
            <a:off x="838200" y="296027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</a:p>
        </p:txBody>
      </p:sp>
      <p:sp>
        <p:nvSpPr>
          <p:cNvPr id="2104" name="Shape 2104"/>
          <p:cNvSpPr/>
          <p:nvPr/>
        </p:nvSpPr>
        <p:spPr>
          <a:xfrm>
            <a:off x="27250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5" name="Shape 2105"/>
          <p:cNvSpPr/>
          <p:nvPr/>
        </p:nvSpPr>
        <p:spPr>
          <a:xfrm>
            <a:off x="36684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6" name="Shape 2106"/>
          <p:cNvSpPr/>
          <p:nvPr/>
        </p:nvSpPr>
        <p:spPr>
          <a:xfrm>
            <a:off x="17816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8BC3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07" name="Shape 2107"/>
          <p:cNvCxnSpPr>
            <a:stCxn id="2103" idx="7"/>
            <a:endCxn id="2106" idx="2"/>
          </p:cNvCxnSpPr>
          <p:nvPr/>
        </p:nvCxnSpPr>
        <p:spPr>
          <a:xfrm flipH="1" rot="10800000">
            <a:off x="1171598" y="2837476"/>
            <a:ext cx="609900" cy="1800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8" name="Shape 2108"/>
          <p:cNvCxnSpPr>
            <a:stCxn id="2104" idx="1"/>
            <a:endCxn id="2106" idx="6"/>
          </p:cNvCxnSpPr>
          <p:nvPr/>
        </p:nvCxnSpPr>
        <p:spPr>
          <a:xfrm rot="10800000">
            <a:off x="21723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9" name="Shape 2109"/>
          <p:cNvCxnSpPr>
            <a:stCxn id="2104" idx="7"/>
            <a:endCxn id="2105" idx="2"/>
          </p:cNvCxnSpPr>
          <p:nvPr/>
        </p:nvCxnSpPr>
        <p:spPr>
          <a:xfrm flipH="1" rot="10800000">
            <a:off x="3058398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10" name="Shape 2110"/>
          <p:cNvSpPr txBox="1"/>
          <p:nvPr/>
        </p:nvSpPr>
        <p:spPr>
          <a:xfrm>
            <a:off x="5995000" y="23941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111" name="Shape 2111"/>
          <p:cNvSpPr/>
          <p:nvPr/>
        </p:nvSpPr>
        <p:spPr>
          <a:xfrm>
            <a:off x="77253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</a:p>
        </p:txBody>
      </p:sp>
      <p:sp>
        <p:nvSpPr>
          <p:cNvPr id="2112" name="Shape 2112"/>
          <p:cNvSpPr/>
          <p:nvPr/>
        </p:nvSpPr>
        <p:spPr>
          <a:xfrm>
            <a:off x="6781908" y="26421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13" name="Shape 2113"/>
          <p:cNvCxnSpPr>
            <a:stCxn id="2111" idx="1"/>
            <a:endCxn id="2112" idx="6"/>
          </p:cNvCxnSpPr>
          <p:nvPr/>
        </p:nvCxnSpPr>
        <p:spPr>
          <a:xfrm rot="10800000">
            <a:off x="7172602" y="2837378"/>
            <a:ext cx="609900" cy="23730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14" name="Shape 2114"/>
          <p:cNvSpPr/>
          <p:nvPr/>
        </p:nvSpPr>
        <p:spPr>
          <a:xfrm>
            <a:off x="4610500" y="3017476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</a:p>
        </p:txBody>
      </p:sp>
      <p:sp>
        <p:nvSpPr>
          <p:cNvPr id="2115" name="Shape 2115"/>
          <p:cNvSpPr/>
          <p:nvPr/>
        </p:nvSpPr>
        <p:spPr>
          <a:xfrm>
            <a:off x="5581908" y="2642124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16" name="Shape 2116"/>
          <p:cNvCxnSpPr>
            <a:stCxn id="2114" idx="1"/>
            <a:endCxn id="2105" idx="6"/>
          </p:cNvCxnSpPr>
          <p:nvPr/>
        </p:nvCxnSpPr>
        <p:spPr>
          <a:xfrm rot="10800000">
            <a:off x="4059002" y="2837378"/>
            <a:ext cx="608700" cy="237300"/>
          </a:xfrm>
          <a:prstGeom prst="straightConnector1">
            <a:avLst/>
          </a:pr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17" name="Shape 2117"/>
          <p:cNvCxnSpPr>
            <a:stCxn id="2114" idx="7"/>
            <a:endCxn id="2115" idx="2"/>
          </p:cNvCxnSpPr>
          <p:nvPr/>
        </p:nvCxnSpPr>
        <p:spPr>
          <a:xfrm flipH="1" rot="10800000">
            <a:off x="4943898" y="2837378"/>
            <a:ext cx="638100" cy="23730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118" name="Shape 2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136" y="4894654"/>
            <a:ext cx="323324" cy="32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Shape 2119"/>
          <p:cNvSpPr/>
          <p:nvPr/>
        </p:nvSpPr>
        <p:spPr>
          <a:xfrm>
            <a:off x="22388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0" name="Shape 2120"/>
          <p:cNvSpPr txBox="1"/>
          <p:nvPr/>
        </p:nvSpPr>
        <p:spPr>
          <a:xfrm>
            <a:off x="2553300" y="3432725"/>
            <a:ext cx="7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osis"/>
                <a:ea typeface="Dosis"/>
                <a:cs typeface="Dosis"/>
                <a:sym typeface="Dosis"/>
              </a:rPr>
              <a:t>… </a:t>
            </a:r>
          </a:p>
        </p:txBody>
      </p:sp>
      <p:sp>
        <p:nvSpPr>
          <p:cNvPr id="2121" name="Shape 2121"/>
          <p:cNvSpPr/>
          <p:nvPr/>
        </p:nvSpPr>
        <p:spPr>
          <a:xfrm>
            <a:off x="32294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2" name="Shape 2122"/>
          <p:cNvSpPr/>
          <p:nvPr/>
        </p:nvSpPr>
        <p:spPr>
          <a:xfrm>
            <a:off x="40676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3" name="Shape 2123"/>
          <p:cNvSpPr/>
          <p:nvPr/>
        </p:nvSpPr>
        <p:spPr>
          <a:xfrm>
            <a:off x="1400608" y="3646928"/>
            <a:ext cx="390600" cy="3906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D5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24" name="Shape 2124"/>
          <p:cNvCxnSpPr>
            <a:endCxn id="2123" idx="1"/>
          </p:cNvCxnSpPr>
          <p:nvPr/>
        </p:nvCxnSpPr>
        <p:spPr>
          <a:xfrm>
            <a:off x="1171610" y="3293730"/>
            <a:ext cx="286200" cy="41040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5" name="Shape 2125"/>
          <p:cNvCxnSpPr>
            <a:stCxn id="2123" idx="6"/>
            <a:endCxn id="2119" idx="2"/>
          </p:cNvCxnSpPr>
          <p:nvPr/>
        </p:nvCxnSpPr>
        <p:spPr>
          <a:xfrm>
            <a:off x="1791208" y="3842228"/>
            <a:ext cx="447600" cy="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6" name="Shape 2126"/>
          <p:cNvCxnSpPr>
            <a:stCxn id="2121" idx="6"/>
            <a:endCxn id="2122" idx="2"/>
          </p:cNvCxnSpPr>
          <p:nvPr/>
        </p:nvCxnSpPr>
        <p:spPr>
          <a:xfrm>
            <a:off x="3620008" y="3842228"/>
            <a:ext cx="447600" cy="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7" name="Shape 2127"/>
          <p:cNvCxnSpPr>
            <a:stCxn id="2122" idx="7"/>
            <a:endCxn id="2114" idx="3"/>
          </p:cNvCxnSpPr>
          <p:nvPr/>
        </p:nvCxnSpPr>
        <p:spPr>
          <a:xfrm flipH="1" rot="10800000">
            <a:off x="4401006" y="3350730"/>
            <a:ext cx="266700" cy="353400"/>
          </a:xfrm>
          <a:prstGeom prst="straightConnector1">
            <a:avLst/>
          </a:prstGeom>
          <a:noFill/>
          <a:ln cap="flat" cmpd="sng" w="38100">
            <a:solidFill>
              <a:srgbClr val="FFD5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Shape 213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Single-Source </a:t>
            </a: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Shortest Path</a:t>
            </a:r>
          </a:p>
        </p:txBody>
      </p:sp>
      <p:sp>
        <p:nvSpPr>
          <p:cNvPr id="2133" name="Shape 2133"/>
          <p:cNvSpPr txBox="1"/>
          <p:nvPr/>
        </p:nvSpPr>
        <p:spPr>
          <a:xfrm>
            <a:off x="7114100" y="1444500"/>
            <a:ext cx="14202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Destination	Cost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Memchu	2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	3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	7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	20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	4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	5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Panda		14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4" name="Shape 2134"/>
          <p:cNvSpPr/>
          <p:nvPr/>
        </p:nvSpPr>
        <p:spPr>
          <a:xfrm rot="-4468008">
            <a:off x="6338674" y="2045835"/>
            <a:ext cx="463647" cy="801751"/>
          </a:xfrm>
          <a:custGeom>
            <a:pathLst>
              <a:path extrusionOk="0" h="5528" w="20363">
                <a:moveTo>
                  <a:pt x="20363" y="5528"/>
                </a:moveTo>
                <a:cubicBezTo>
                  <a:pt x="19587" y="5188"/>
                  <a:pt x="17890" y="4218"/>
                  <a:pt x="15709" y="3491"/>
                </a:cubicBezTo>
                <a:cubicBezTo>
                  <a:pt x="13527" y="2763"/>
                  <a:pt x="9891" y="1745"/>
                  <a:pt x="7273" y="1164"/>
                </a:cubicBezTo>
                <a:cubicBezTo>
                  <a:pt x="4654" y="582"/>
                  <a:pt x="1212" y="194"/>
                  <a:pt x="0" y="0"/>
                </a:cubicBezTo>
              </a:path>
            </a:pathLst>
          </a:custGeom>
          <a:noFill/>
          <a:ln cap="flat" cmpd="sng" w="38100">
            <a:solidFill>
              <a:srgbClr val="8BC34A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2135" name="Shape 213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136" name="Shape 2136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137" name="Shape 213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138" name="Shape 2138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139" name="Shape 2139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140" name="Shape 214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141" name="Shape 2141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142" name="Shape 2142"/>
          <p:cNvCxnSpPr>
            <a:stCxn id="2135" idx="3"/>
            <a:endCxn id="214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3" name="Shape 2143"/>
          <p:cNvCxnSpPr>
            <a:stCxn id="2140" idx="7"/>
            <a:endCxn id="2139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4" name="Shape 2144"/>
          <p:cNvCxnSpPr>
            <a:stCxn id="2139" idx="7"/>
            <a:endCxn id="2138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45" name="Shape 2145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2146" name="Shape 2146"/>
          <p:cNvCxnSpPr>
            <a:stCxn id="2135" idx="5"/>
            <a:endCxn id="2145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7" name="Shape 2147"/>
          <p:cNvCxnSpPr>
            <a:stCxn id="2145" idx="5"/>
            <a:endCxn id="2138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8" name="Shape 2148"/>
          <p:cNvCxnSpPr>
            <a:stCxn id="2135" idx="7"/>
            <a:endCxn id="2136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9" name="Shape 2149"/>
          <p:cNvCxnSpPr>
            <a:stCxn id="2136" idx="5"/>
            <a:endCxn id="213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50" name="Shape 2150"/>
          <p:cNvCxnSpPr>
            <a:stCxn id="2138" idx="6"/>
            <a:endCxn id="2141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51" name="Shape 2151"/>
          <p:cNvCxnSpPr>
            <a:stCxn id="2137" idx="4"/>
            <a:endCxn id="2141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52" name="Shape 2152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153" name="Shape 2153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155" name="Shape 2155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156" name="Shape 2156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157" name="Shape 2157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158" name="Shape 2158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159" name="Shape 2159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160" name="Shape 2160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161" name="Shape 2161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162" name="Shape 216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163" name="Shape 216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164" name="Shape 2164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165" name="Shape 2165"/>
          <p:cNvCxnSpPr>
            <a:stCxn id="2137" idx="3"/>
            <a:endCxn id="213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66" name="Shape 216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168" name="Shape 216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169" name="Shape 2169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170" name="Shape 2170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the shortest path from Palo Alto to [somewhere else] for a commuter using BART, Caltrain, bike, walking, Uber, Lyft, etc.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Edge weights are a function of time, money, hassle that change depending on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the commuter’s mood on that day.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Application: </a:t>
            </a: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the shortest path from my computer to the desired server for packets using the Internet.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Edge weights are a function of link length, traffic, other costs, etc.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6" name="Shape 2176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Single-Source Shortest Path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Shape 21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Dijkstra’s Algorithm solves the single-source shortest path problem.</a:t>
            </a:r>
          </a:p>
        </p:txBody>
      </p:sp>
      <p:sp>
        <p:nvSpPr>
          <p:cNvPr id="2182" name="Shape 218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188" name="Shape 2188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189" name="Shape 218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190" name="Shape 2190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191" name="Shape 2191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192" name="Shape 2192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193" name="Shape 2193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194" name="Shape 2194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195" name="Shape 219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196" name="Shape 2196"/>
          <p:cNvCxnSpPr>
            <a:stCxn id="2189" idx="3"/>
            <a:endCxn id="2194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97" name="Shape 2197"/>
          <p:cNvCxnSpPr>
            <a:stCxn id="2194" idx="7"/>
            <a:endCxn id="2193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98" name="Shape 2198"/>
          <p:cNvCxnSpPr>
            <a:stCxn id="2193" idx="7"/>
            <a:endCxn id="2192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99" name="Shape 2199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cxnSp>
        <p:nvCxnSpPr>
          <p:cNvPr id="2200" name="Shape 2200"/>
          <p:cNvCxnSpPr>
            <a:stCxn id="2189" idx="5"/>
            <a:endCxn id="2199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1" name="Shape 2201"/>
          <p:cNvCxnSpPr>
            <a:stCxn id="2199" idx="5"/>
            <a:endCxn id="2192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2" name="Shape 2202"/>
          <p:cNvCxnSpPr>
            <a:stCxn id="2189" idx="7"/>
            <a:endCxn id="2190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3" name="Shape 2203"/>
          <p:cNvCxnSpPr>
            <a:stCxn id="2190" idx="5"/>
            <a:endCxn id="2191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4" name="Shape 2204"/>
          <p:cNvCxnSpPr>
            <a:stCxn id="2192" idx="6"/>
            <a:endCxn id="219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5" name="Shape 2205"/>
          <p:cNvCxnSpPr>
            <a:stCxn id="2191" idx="4"/>
            <a:endCxn id="219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06" name="Shape 2206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209" name="Shape 2209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10" name="Shape 2210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211" name="Shape 2211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212" name="Shape 2212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13" name="Shape 2213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214" name="Shape 2214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15" name="Shape 2215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16" name="Shape 2216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17" name="Shape 2217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18" name="Shape 2218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219" name="Shape 2219"/>
          <p:cNvCxnSpPr>
            <a:stCxn id="2191" idx="3"/>
            <a:endCxn id="218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20" name="Shape 2220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221" name="Shape 222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222" name="Shape 222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23" name="Shape 2223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24" name="Shape 2224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30" name="Shape 2230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31" name="Shape 2231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232" name="Shape 2232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33" name="Shape 2233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234" name="Shape 2234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235" name="Shape 2235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36" name="Shape 2236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237" name="Shape 2237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238" name="Shape 2238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39" name="Shape 2239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240" name="Shape 2240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241" name="Shape 2241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242" name="Shape 2242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243" name="Shape 2243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244" name="Shape 2244"/>
          <p:cNvCxnSpPr>
            <a:stCxn id="2245" idx="3"/>
            <a:endCxn id="2246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47" name="Shape 2247"/>
          <p:cNvCxnSpPr>
            <a:stCxn id="2246" idx="7"/>
            <a:endCxn id="2242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48" name="Shape 2248"/>
          <p:cNvCxnSpPr>
            <a:stCxn id="2242" idx="7"/>
            <a:endCxn id="2241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49" name="Shape 2249"/>
          <p:cNvCxnSpPr>
            <a:stCxn id="2245" idx="5"/>
            <a:endCxn id="2250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1" name="Shape 2251"/>
          <p:cNvCxnSpPr>
            <a:stCxn id="2250" idx="5"/>
            <a:endCxn id="2241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2" name="Shape 2252"/>
          <p:cNvCxnSpPr>
            <a:stCxn id="2245" idx="7"/>
            <a:endCxn id="2253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4" name="Shape 2254"/>
          <p:cNvCxnSpPr>
            <a:stCxn id="2253" idx="5"/>
            <a:endCxn id="2255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6" name="Shape 2256"/>
          <p:cNvCxnSpPr>
            <a:stCxn id="2241" idx="6"/>
            <a:endCxn id="2243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7" name="Shape 2257"/>
          <p:cNvCxnSpPr>
            <a:stCxn id="2255" idx="4"/>
            <a:endCxn id="2243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58" name="Shape 2258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59" name="Shape 2259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260" name="Shape 2260"/>
          <p:cNvCxnSpPr>
            <a:stCxn id="2255" idx="3"/>
            <a:endCxn id="2245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61" name="Shape 2261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45" name="Shape 2245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262" name="Shape 2262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253" name="Shape 2253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255" name="Shape 2255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246" name="Shape 2246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250" name="Shape 2250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263" name="Shape 2263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264" name="Shape 2264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65" name="Shape 2265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2266" name="Shape 2266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72" name="Shape 2272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273" name="Shape 2273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274" name="Shape 2274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75" name="Shape 2275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276" name="Shape 2276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277" name="Shape 2277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278" name="Shape 2278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279" name="Shape 2279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280" name="Shape 2280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281" name="Shape 2281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282" name="Shape 2282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283" name="Shape 2283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284" name="Shape 2284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285" name="Shape 2285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286" name="Shape 2286"/>
          <p:cNvCxnSpPr>
            <a:stCxn id="2287" idx="3"/>
            <a:endCxn id="2288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89" name="Shape 2289"/>
          <p:cNvCxnSpPr>
            <a:stCxn id="2288" idx="7"/>
            <a:endCxn id="2284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0" name="Shape 2290"/>
          <p:cNvCxnSpPr>
            <a:stCxn id="2284" idx="7"/>
            <a:endCxn id="2283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1" name="Shape 2291"/>
          <p:cNvCxnSpPr>
            <a:stCxn id="2287" idx="5"/>
            <a:endCxn id="2292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3" name="Shape 2293"/>
          <p:cNvCxnSpPr>
            <a:stCxn id="2292" idx="5"/>
            <a:endCxn id="2283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4" name="Shape 2294"/>
          <p:cNvCxnSpPr>
            <a:stCxn id="2287" idx="7"/>
            <a:endCxn id="2295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6" name="Shape 2296"/>
          <p:cNvCxnSpPr>
            <a:stCxn id="2295" idx="5"/>
            <a:endCxn id="2297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8" name="Shape 2298"/>
          <p:cNvCxnSpPr>
            <a:stCxn id="2283" idx="6"/>
            <a:endCxn id="2285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9" name="Shape 2299"/>
          <p:cNvCxnSpPr>
            <a:stCxn id="2297" idx="4"/>
            <a:endCxn id="2285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00" name="Shape 2300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01" name="Shape 2301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302" name="Shape 2302"/>
          <p:cNvCxnSpPr>
            <a:stCxn id="2297" idx="3"/>
            <a:endCxn id="2287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03" name="Shape 2303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287" name="Shape 2287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FFD54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304" name="Shape 2304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295" name="Shape 2295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297" name="Shape 2297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288" name="Shape 2288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292" name="Shape 2292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305" name="Shape 2305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306" name="Shape 2306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307" name="Shape 2307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308" name="Shape 2308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Shape 2313"/>
          <p:cNvSpPr txBox="1"/>
          <p:nvPr/>
        </p:nvSpPr>
        <p:spPr>
          <a:xfrm>
            <a:off x="3498537" y="39069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314" name="Shape 2314"/>
          <p:cNvSpPr txBox="1"/>
          <p:nvPr/>
        </p:nvSpPr>
        <p:spPr>
          <a:xfrm>
            <a:off x="4108137" y="49737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</p:txBody>
      </p:sp>
      <p:sp>
        <p:nvSpPr>
          <p:cNvPr id="2315" name="Shape 2315"/>
          <p:cNvSpPr txBox="1"/>
          <p:nvPr/>
        </p:nvSpPr>
        <p:spPr>
          <a:xfrm>
            <a:off x="1786275" y="474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</a:p>
        </p:txBody>
      </p:sp>
      <p:sp>
        <p:nvSpPr>
          <p:cNvPr id="2316" name="Shape 2316"/>
          <p:cNvSpPr txBox="1"/>
          <p:nvPr/>
        </p:nvSpPr>
        <p:spPr>
          <a:xfrm>
            <a:off x="2420100" y="5735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317" name="Shape 2317"/>
          <p:cNvSpPr txBox="1"/>
          <p:nvPr/>
        </p:nvSpPr>
        <p:spPr>
          <a:xfrm>
            <a:off x="3639300" y="2382125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</a:p>
        </p:txBody>
      </p:sp>
      <p:sp>
        <p:nvSpPr>
          <p:cNvPr id="2318" name="Shape 2318"/>
          <p:cNvSpPr txBox="1"/>
          <p:nvPr/>
        </p:nvSpPr>
        <p:spPr>
          <a:xfrm>
            <a:off x="4965500" y="19566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319" name="Shape 2319"/>
          <p:cNvSpPr txBox="1"/>
          <p:nvPr/>
        </p:nvSpPr>
        <p:spPr>
          <a:xfrm>
            <a:off x="6026900" y="3448912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5800650" y="440763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</a:p>
        </p:txBody>
      </p:sp>
      <p:sp>
        <p:nvSpPr>
          <p:cNvPr id="2321" name="Shape 2321"/>
          <p:cNvSpPr txBox="1"/>
          <p:nvPr/>
        </p:nvSpPr>
        <p:spPr>
          <a:xfrm>
            <a:off x="4051100" y="3023487"/>
            <a:ext cx="35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322" name="Shape 2322"/>
          <p:cNvSpPr txBox="1"/>
          <p:nvPr/>
        </p:nvSpPr>
        <p:spPr>
          <a:xfrm>
            <a:off x="4031937" y="4364125"/>
            <a:ext cx="26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D3368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323" name="Shape 2323"/>
          <p:cNvSpPr txBox="1"/>
          <p:nvPr>
            <p:ph idx="4294967295" type="subTitle"/>
          </p:nvPr>
        </p:nvSpPr>
        <p:spPr>
          <a:xfrm>
            <a:off x="609600" y="1444500"/>
            <a:ext cx="7924800" cy="5413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Update all u’s neighbors v as follows: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				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 = min(</a:t>
            </a:r>
            <a:r>
              <a:rPr b="1" lang="en">
                <a:solidFill>
                  <a:srgbClr val="8BC3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d[v]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lang="en">
                <a:solidFill>
                  <a:srgbClr val="2196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[u]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</a:t>
            </a:r>
            <a:r>
              <a:rPr b="1" lang="en">
                <a:solidFill>
                  <a:srgbClr val="FFD5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w(u, v)</a:t>
            </a:r>
            <a:r>
              <a:rPr b="1"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2324" name="Shape 2324"/>
          <p:cNvSpPr txBox="1"/>
          <p:nvPr>
            <p:ph idx="4294967295" type="subTitle"/>
          </p:nvPr>
        </p:nvSpPr>
        <p:spPr>
          <a:xfrm>
            <a:off x="0" y="304800"/>
            <a:ext cx="91440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Dijkstra’s Algorithm</a:t>
            </a:r>
          </a:p>
        </p:txBody>
      </p:sp>
      <p:sp>
        <p:nvSpPr>
          <p:cNvPr id="2325" name="Shape 2325"/>
          <p:cNvSpPr/>
          <p:nvPr/>
        </p:nvSpPr>
        <p:spPr>
          <a:xfrm>
            <a:off x="3981125" y="46151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Stern Dining</a:t>
            </a:r>
          </a:p>
        </p:txBody>
      </p:sp>
      <p:sp>
        <p:nvSpPr>
          <p:cNvPr id="2326" name="Shape 2326"/>
          <p:cNvSpPr/>
          <p:nvPr/>
        </p:nvSpPr>
        <p:spPr>
          <a:xfrm>
            <a:off x="2742450" y="5148550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Old Union</a:t>
            </a:r>
          </a:p>
        </p:txBody>
      </p:sp>
      <p:sp>
        <p:nvSpPr>
          <p:cNvPr id="2327" name="Shape 2327"/>
          <p:cNvSpPr/>
          <p:nvPr/>
        </p:nvSpPr>
        <p:spPr>
          <a:xfrm>
            <a:off x="6945900" y="4377325"/>
            <a:ext cx="16575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Panda Express</a:t>
            </a:r>
          </a:p>
        </p:txBody>
      </p:sp>
      <p:cxnSp>
        <p:nvCxnSpPr>
          <p:cNvPr id="2328" name="Shape 2328"/>
          <p:cNvCxnSpPr>
            <a:stCxn id="2329" idx="3"/>
            <a:endCxn id="2330" idx="0"/>
          </p:cNvCxnSpPr>
          <p:nvPr/>
        </p:nvCxnSpPr>
        <p:spPr>
          <a:xfrm flipH="1">
            <a:off x="1308309" y="3906933"/>
            <a:ext cx="1564799" cy="220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1" name="Shape 2331"/>
          <p:cNvCxnSpPr>
            <a:stCxn id="2330" idx="7"/>
            <a:endCxn id="2326" idx="3"/>
          </p:cNvCxnSpPr>
          <p:nvPr/>
        </p:nvCxnSpPr>
        <p:spPr>
          <a:xfrm flipH="1" rot="10800000">
            <a:off x="1840639" y="5493016"/>
            <a:ext cx="1122300" cy="6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2" name="Shape 2332"/>
          <p:cNvCxnSpPr>
            <a:stCxn id="2326" idx="7"/>
            <a:endCxn id="2325" idx="3"/>
          </p:cNvCxnSpPr>
          <p:nvPr/>
        </p:nvCxnSpPr>
        <p:spPr>
          <a:xfrm flipH="1" rot="10800000">
            <a:off x="4027389" y="4959541"/>
            <a:ext cx="174300" cy="24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3" name="Shape 2333"/>
          <p:cNvCxnSpPr>
            <a:stCxn id="2329" idx="5"/>
            <a:endCxn id="2334" idx="0"/>
          </p:cNvCxnSpPr>
          <p:nvPr/>
        </p:nvCxnSpPr>
        <p:spPr>
          <a:xfrm>
            <a:off x="3503990" y="3906933"/>
            <a:ext cx="47700" cy="30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5" name="Shape 2335"/>
          <p:cNvCxnSpPr>
            <a:stCxn id="2334" idx="5"/>
            <a:endCxn id="2325" idx="1"/>
          </p:cNvCxnSpPr>
          <p:nvPr/>
        </p:nvCxnSpPr>
        <p:spPr>
          <a:xfrm>
            <a:off x="3933026" y="4556058"/>
            <a:ext cx="268500" cy="118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6" name="Shape 2336"/>
          <p:cNvCxnSpPr>
            <a:stCxn id="2329" idx="7"/>
            <a:endCxn id="2337" idx="4"/>
          </p:cNvCxnSpPr>
          <p:nvPr/>
        </p:nvCxnSpPr>
        <p:spPr>
          <a:xfrm flipH="1" rot="10800000">
            <a:off x="3503990" y="1756216"/>
            <a:ext cx="844500" cy="18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8" name="Shape 2338"/>
          <p:cNvCxnSpPr>
            <a:stCxn id="2337" idx="5"/>
            <a:endCxn id="2339" idx="0"/>
          </p:cNvCxnSpPr>
          <p:nvPr/>
        </p:nvCxnSpPr>
        <p:spPr>
          <a:xfrm>
            <a:off x="4729551" y="1697133"/>
            <a:ext cx="587100" cy="874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40" name="Shape 2340"/>
          <p:cNvCxnSpPr>
            <a:stCxn id="2325" idx="6"/>
            <a:endCxn id="2327" idx="2"/>
          </p:cNvCxnSpPr>
          <p:nvPr/>
        </p:nvCxnSpPr>
        <p:spPr>
          <a:xfrm flipH="1" rot="10800000">
            <a:off x="5486525" y="4579000"/>
            <a:ext cx="1459500" cy="237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41" name="Shape 2341"/>
          <p:cNvCxnSpPr>
            <a:stCxn id="2339" idx="4"/>
            <a:endCxn id="2327" idx="2"/>
          </p:cNvCxnSpPr>
          <p:nvPr/>
        </p:nvCxnSpPr>
        <p:spPr>
          <a:xfrm>
            <a:off x="5316800" y="2975425"/>
            <a:ext cx="1629000" cy="160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42" name="Shape 2342"/>
          <p:cNvSpPr/>
          <p:nvPr/>
        </p:nvSpPr>
        <p:spPr>
          <a:xfrm>
            <a:off x="8268589" y="4263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43" name="Shape 2343"/>
          <p:cNvSpPr/>
          <p:nvPr/>
        </p:nvSpPr>
        <p:spPr>
          <a:xfrm>
            <a:off x="3909351" y="5411425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cxnSp>
        <p:nvCxnSpPr>
          <p:cNvPr id="2344" name="Shape 2344"/>
          <p:cNvCxnSpPr>
            <a:stCxn id="2339" idx="3"/>
            <a:endCxn id="2329" idx="6"/>
          </p:cNvCxnSpPr>
          <p:nvPr/>
        </p:nvCxnSpPr>
        <p:spPr>
          <a:xfrm flipH="1">
            <a:off x="3634783" y="2916333"/>
            <a:ext cx="1179900" cy="8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45" name="Shape 2345"/>
          <p:cNvSpPr/>
          <p:nvPr/>
        </p:nvSpPr>
        <p:spPr>
          <a:xfrm>
            <a:off x="5149705" y="44922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∞</a:t>
            </a:r>
          </a:p>
        </p:txBody>
      </p:sp>
      <p:sp>
        <p:nvSpPr>
          <p:cNvPr id="2329" name="Shape 2329"/>
          <p:cNvSpPr/>
          <p:nvPr/>
        </p:nvSpPr>
        <p:spPr>
          <a:xfrm>
            <a:off x="2742450" y="3562525"/>
            <a:ext cx="892200" cy="403500"/>
          </a:xfrm>
          <a:prstGeom prst="ellipse">
            <a:avLst/>
          </a:prstGeom>
          <a:solidFill>
            <a:srgbClr val="666666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Gates</a:t>
            </a:r>
          </a:p>
        </p:txBody>
      </p:sp>
      <p:sp>
        <p:nvSpPr>
          <p:cNvPr id="2346" name="Shape 2346"/>
          <p:cNvSpPr/>
          <p:nvPr/>
        </p:nvSpPr>
        <p:spPr>
          <a:xfrm>
            <a:off x="3319493" y="343296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2337" name="Shape 2337"/>
          <p:cNvSpPr/>
          <p:nvPr/>
        </p:nvSpPr>
        <p:spPr>
          <a:xfrm>
            <a:off x="3809250" y="1352725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Caltrain</a:t>
            </a:r>
          </a:p>
        </p:txBody>
      </p:sp>
      <p:sp>
        <p:nvSpPr>
          <p:cNvPr id="2339" name="Shape 2339"/>
          <p:cNvSpPr/>
          <p:nvPr/>
        </p:nvSpPr>
        <p:spPr>
          <a:xfrm>
            <a:off x="4606700" y="2571925"/>
            <a:ext cx="1420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Foster Field</a:t>
            </a:r>
          </a:p>
        </p:txBody>
      </p:sp>
      <p:sp>
        <p:nvSpPr>
          <p:cNvPr id="2330" name="Shape 2330"/>
          <p:cNvSpPr/>
          <p:nvPr/>
        </p:nvSpPr>
        <p:spPr>
          <a:xfrm>
            <a:off x="555700" y="6116125"/>
            <a:ext cx="15054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The Dish</a:t>
            </a:r>
          </a:p>
        </p:txBody>
      </p:sp>
      <p:sp>
        <p:nvSpPr>
          <p:cNvPr id="2334" name="Shape 2334"/>
          <p:cNvSpPr/>
          <p:nvPr/>
        </p:nvSpPr>
        <p:spPr>
          <a:xfrm>
            <a:off x="3012725" y="4211650"/>
            <a:ext cx="1078200" cy="403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Memchu</a:t>
            </a:r>
          </a:p>
        </p:txBody>
      </p:sp>
      <p:sp>
        <p:nvSpPr>
          <p:cNvPr id="2347" name="Shape 2347"/>
          <p:cNvSpPr/>
          <p:nvPr/>
        </p:nvSpPr>
        <p:spPr>
          <a:xfrm>
            <a:off x="4557826" y="12156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2348" name="Shape 2348"/>
          <p:cNvSpPr/>
          <p:nvPr/>
        </p:nvSpPr>
        <p:spPr>
          <a:xfrm>
            <a:off x="5686650" y="2434850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349" name="Shape 2349"/>
          <p:cNvSpPr/>
          <p:nvPr/>
        </p:nvSpPr>
        <p:spPr>
          <a:xfrm>
            <a:off x="1727522" y="6370116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350" name="Shape 2350"/>
          <p:cNvSpPr/>
          <p:nvPr/>
        </p:nvSpPr>
        <p:spPr>
          <a:xfrm>
            <a:off x="3755068" y="4088212"/>
            <a:ext cx="351300" cy="24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2"/>
                </a:solidFill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